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7" r:id="rId1"/>
  </p:sldMasterIdLst>
  <p:notesMasterIdLst>
    <p:notesMasterId r:id="rId5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2"/>
    <p:restoredTop sz="60346"/>
  </p:normalViewPr>
  <p:slideViewPr>
    <p:cSldViewPr snapToGrid="0" snapToObjects="1">
      <p:cViewPr varScale="1">
        <p:scale>
          <a:sx n="139" d="100"/>
          <a:sy n="139" d="100"/>
        </p:scale>
        <p:origin x="1552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Shape 1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Shape 1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Shape 1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Shape 1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Shape 1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Shape 1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Shape 1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Shape 1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Shape 1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Shape 1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Shape 1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Shape 2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Shape 2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Shape 21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Shape 2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Shape 2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Shape 2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Shape 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Shape 2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Shape 2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Shape 2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Shape 2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Shape 2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Shape 2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Shape 2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Shape 2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hape 29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Shape 2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Shape 29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Shape 3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Shape 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Shape 30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Shape 3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Shape 3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Shape 31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Shape 3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Shape 32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Shape 32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Shape 3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Shape 3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Shape 33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Shape 3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Shape 3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Shape 3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Shape 35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Shape 3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Shape 35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Shape 3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b="1" dirty="0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Shape 366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Shape 3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Shape 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Shape 9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Shape 1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rgbClr val="0077C8"/>
        </a:soli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/>
          <p:nvPr/>
        </p:nvSpPr>
        <p:spPr>
          <a:xfrm>
            <a:off x="0" y="4736306"/>
            <a:ext cx="9144000" cy="407100"/>
          </a:xfrm>
          <a:prstGeom prst="rect">
            <a:avLst/>
          </a:prstGeom>
          <a:solidFill>
            <a:srgbClr val="003349"/>
          </a:solidFill>
          <a:ln w="12700" cap="flat" cmpd="sng">
            <a:solidFill>
              <a:srgbClr val="00569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Shape 13"/>
          <p:cNvSpPr txBox="1">
            <a:spLocks noGrp="1"/>
          </p:cNvSpPr>
          <p:nvPr>
            <p:ph type="ftr" idx="11"/>
          </p:nvPr>
        </p:nvSpPr>
        <p:spPr>
          <a:xfrm>
            <a:off x="3028950" y="4809962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ldNum" idx="12"/>
          </p:nvPr>
        </p:nvSpPr>
        <p:spPr>
          <a:xfrm>
            <a:off x="6457950" y="4809962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" name="Shape 15"/>
          <p:cNvSpPr/>
          <p:nvPr/>
        </p:nvSpPr>
        <p:spPr>
          <a:xfrm>
            <a:off x="0" y="4711354"/>
            <a:ext cx="9144000" cy="432000"/>
          </a:xfrm>
          <a:prstGeom prst="rect">
            <a:avLst/>
          </a:prstGeom>
          <a:solidFill>
            <a:srgbClr val="0077C8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" name="Shape 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16077" y="223829"/>
            <a:ext cx="2484630" cy="1035263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Shape 17"/>
          <p:cNvSpPr txBox="1">
            <a:spLocks noGrp="1"/>
          </p:cNvSpPr>
          <p:nvPr>
            <p:ph type="subTitle" idx="1"/>
          </p:nvPr>
        </p:nvSpPr>
        <p:spPr>
          <a:xfrm>
            <a:off x="628650" y="2830978"/>
            <a:ext cx="7372200" cy="13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18" name="Shape 18"/>
          <p:cNvPicPr preferRelativeResize="0"/>
          <p:nvPr/>
        </p:nvPicPr>
        <p:blipFill rotWithShape="1">
          <a:blip r:embed="rId3">
            <a:alphaModFix/>
          </a:blip>
          <a:srcRect t="43525"/>
          <a:stretch/>
        </p:blipFill>
        <p:spPr>
          <a:xfrm>
            <a:off x="0" y="2238789"/>
            <a:ext cx="9144000" cy="2904255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Shape 19"/>
          <p:cNvSpPr txBox="1">
            <a:spLocks noGrp="1"/>
          </p:cNvSpPr>
          <p:nvPr>
            <p:ph type="ctrTitle"/>
          </p:nvPr>
        </p:nvSpPr>
        <p:spPr>
          <a:xfrm>
            <a:off x="628650" y="1399448"/>
            <a:ext cx="7372200" cy="12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 b="1" i="0" u="none" strike="noStrike" cap="none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1400" b="1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1400" b="1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1400" b="1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1400" b="1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1400" b="1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1400" b="1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1400" b="1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1400" b="1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628650" y="140677"/>
            <a:ext cx="7886700" cy="7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7C8"/>
              </a:buClr>
              <a:buSzPts val="3600"/>
              <a:buNone/>
              <a:defRPr b="1" i="0" u="none" strike="noStrike" cap="none">
                <a:solidFill>
                  <a:srgbClr val="0077C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1400" b="1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1400" b="1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1400" b="1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1400" b="1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1400" b="1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1400" b="1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1400" b="1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1400" b="1"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628650" y="1078637"/>
            <a:ext cx="7886700" cy="35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pter Header 1" type="secHead">
  <p:cSld name="SECTION_HEADER">
    <p:bg>
      <p:bgPr>
        <a:solidFill>
          <a:srgbClr val="003349"/>
        </a:solid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Shape 2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57"/>
            <a:ext cx="9144000" cy="5142586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Shape 25"/>
          <p:cNvSpPr/>
          <p:nvPr/>
        </p:nvSpPr>
        <p:spPr>
          <a:xfrm>
            <a:off x="0" y="4736306"/>
            <a:ext cx="9144000" cy="407100"/>
          </a:xfrm>
          <a:prstGeom prst="rect">
            <a:avLst/>
          </a:prstGeom>
          <a:solidFill>
            <a:srgbClr val="003349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 b="1" i="0" u="none" strike="noStrike" cap="none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1400"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body" idx="1"/>
          </p:nvPr>
        </p:nvSpPr>
        <p:spPr>
          <a:xfrm>
            <a:off x="623888" y="3442097"/>
            <a:ext cx="7886700" cy="11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 Content">
  <p:cSld name="Two Column Conten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body" idx="1"/>
          </p:nvPr>
        </p:nvSpPr>
        <p:spPr>
          <a:xfrm>
            <a:off x="628650" y="1078637"/>
            <a:ext cx="3886200" cy="35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2"/>
          </p:nvPr>
        </p:nvSpPr>
        <p:spPr>
          <a:xfrm>
            <a:off x="4629150" y="1078637"/>
            <a:ext cx="3886200" cy="35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title"/>
          </p:nvPr>
        </p:nvSpPr>
        <p:spPr>
          <a:xfrm>
            <a:off x="628650" y="140677"/>
            <a:ext cx="7886700" cy="7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7C8"/>
              </a:buClr>
              <a:buSzPts val="3300"/>
              <a:buNone/>
              <a:defRPr sz="3300" b="1" i="0" u="none" strike="noStrike" cap="none">
                <a:solidFill>
                  <a:srgbClr val="0077C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- Dark">
  <p:cSld name="Title Only - Dark">
    <p:bg>
      <p:bgPr>
        <a:solidFill>
          <a:srgbClr val="003349"/>
        </a:solid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628650" y="140677"/>
            <a:ext cx="7886700" cy="7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 i="0" u="none" strike="noStrike" cap="none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pter Header 2">
  <p:cSld name="Chapter Header 2">
    <p:bg>
      <p:bgPr>
        <a:solidFill>
          <a:srgbClr val="4B4F54"/>
        </a:solid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Shape 3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57"/>
            <a:ext cx="9144000" cy="5142586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Shape 36"/>
          <p:cNvSpPr/>
          <p:nvPr/>
        </p:nvSpPr>
        <p:spPr>
          <a:xfrm>
            <a:off x="0" y="4736306"/>
            <a:ext cx="9144000" cy="407100"/>
          </a:xfrm>
          <a:prstGeom prst="rect">
            <a:avLst/>
          </a:prstGeom>
          <a:solidFill>
            <a:srgbClr val="4B4F54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 b="1" i="0" u="none" strike="noStrike" cap="none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1400" b="1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1400" b="1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1400" b="1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1400" b="1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1400" b="1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1400" b="1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1400" b="1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1400" b="1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body" idx="1"/>
          </p:nvPr>
        </p:nvSpPr>
        <p:spPr>
          <a:xfrm>
            <a:off x="623888" y="3442097"/>
            <a:ext cx="7886700" cy="11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 txBox="1">
            <a:spLocks noGrp="1"/>
          </p:cNvSpPr>
          <p:nvPr>
            <p:ph type="title"/>
          </p:nvPr>
        </p:nvSpPr>
        <p:spPr>
          <a:xfrm>
            <a:off x="628650" y="140677"/>
            <a:ext cx="7886700" cy="7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7C8"/>
              </a:buClr>
              <a:buSzPts val="3600"/>
              <a:buNone/>
              <a:defRPr b="1" i="0" u="none" strike="noStrike" cap="none">
                <a:solidFill>
                  <a:srgbClr val="0077C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b="1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b="1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b="1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b="1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b="1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b="1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b="1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b="1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628650" y="1152475"/>
            <a:ext cx="7886700" cy="3416400"/>
          </a:xfrm>
          <a:prstGeom prst="rect">
            <a:avLst/>
          </a:prstGeom>
        </p:spPr>
        <p:txBody>
          <a:bodyPr spcFirstLastPara="1" wrap="square" lIns="68575" tIns="68575" rIns="68575" bIns="68575" anchor="t" anchorCtr="0"/>
          <a:lstStyle>
            <a:lvl1pPr marL="457200" lvl="0" indent="-361950" rtl="0">
              <a:spcBef>
                <a:spcPts val="800"/>
              </a:spcBef>
              <a:spcAft>
                <a:spcPts val="0"/>
              </a:spcAft>
              <a:buSzPts val="2100"/>
              <a:buChar char="•"/>
              <a:defRPr/>
            </a:lvl1pPr>
            <a:lvl2pPr marL="914400" lvl="1" indent="-342900" rtl="0"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23850" rtl="0">
              <a:spcBef>
                <a:spcPts val="400"/>
              </a:spcBef>
              <a:spcAft>
                <a:spcPts val="0"/>
              </a:spcAft>
              <a:buSzPts val="1500"/>
              <a:buChar char="•"/>
              <a:defRPr/>
            </a:lvl3pPr>
            <a:lvl4pPr marL="1828800" lvl="3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4pPr>
            <a:lvl5pPr marL="2286000" lvl="4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5pPr>
            <a:lvl6pPr marL="2743200" lvl="5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title"/>
          </p:nvPr>
        </p:nvSpPr>
        <p:spPr>
          <a:xfrm>
            <a:off x="628650" y="140677"/>
            <a:ext cx="7886700" cy="7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7C8"/>
              </a:buClr>
              <a:buSzPts val="3600"/>
              <a:buNone/>
              <a:defRPr b="1" i="0" u="none" strike="noStrike" cap="none">
                <a:solidFill>
                  <a:srgbClr val="0077C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b="1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68575" tIns="68575" rIns="68575" bIns="6857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b="1"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68575" tIns="68575" rIns="68575" bIns="68575" anchor="t" anchorCtr="0"/>
          <a:lstStyle>
            <a:lvl1pPr marL="457200" lvl="0" indent="-317500" rtl="0">
              <a:spcBef>
                <a:spcPts val="800"/>
              </a:spcBef>
              <a:spcAft>
                <a:spcPts val="0"/>
              </a:spcAft>
              <a:buSzPts val="1400"/>
              <a:buChar char="•"/>
              <a:defRPr sz="1400"/>
            </a:lvl1pPr>
            <a:lvl2pPr marL="914400" lvl="1" indent="-3048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2pPr>
            <a:lvl3pPr marL="1371600" lvl="2" indent="-3048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3pPr>
            <a:lvl4pPr marL="1828800" lvl="3" indent="-3048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4pPr>
            <a:lvl5pPr marL="2286000" lvl="4" indent="-3048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5pPr>
            <a:lvl6pPr marL="2743200" lvl="5" indent="-3048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6pPr>
            <a:lvl7pPr marL="3200400" lvl="6" indent="-3048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7pPr>
            <a:lvl8pPr marL="3657600" lvl="7" indent="-3048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8pPr>
            <a:lvl9pPr marL="4114800" lvl="8" indent="-3048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68575" tIns="68575" rIns="68575" bIns="68575" anchor="t" anchorCtr="0"/>
          <a:lstStyle>
            <a:lvl1pPr marL="457200" lvl="0" indent="-317500" rtl="0">
              <a:spcBef>
                <a:spcPts val="800"/>
              </a:spcBef>
              <a:spcAft>
                <a:spcPts val="0"/>
              </a:spcAft>
              <a:buSzPts val="1400"/>
              <a:buChar char="•"/>
              <a:defRPr sz="1400"/>
            </a:lvl1pPr>
            <a:lvl2pPr marL="914400" lvl="1" indent="-3048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2pPr>
            <a:lvl3pPr marL="1371600" lvl="2" indent="-3048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3pPr>
            <a:lvl4pPr marL="1828800" lvl="3" indent="-3048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4pPr>
            <a:lvl5pPr marL="2286000" lvl="4" indent="-3048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5pPr>
            <a:lvl6pPr marL="2743200" lvl="5" indent="-3048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6pPr>
            <a:lvl7pPr marL="3200400" lvl="6" indent="-3048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7pPr>
            <a:lvl8pPr marL="3657600" lvl="7" indent="-3048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8pPr>
            <a:lvl9pPr marL="4114800" lvl="8" indent="-3048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/>
          <p:nvPr/>
        </p:nvSpPr>
        <p:spPr>
          <a:xfrm>
            <a:off x="0" y="4736306"/>
            <a:ext cx="9144000" cy="407100"/>
          </a:xfrm>
          <a:prstGeom prst="rect">
            <a:avLst/>
          </a:prstGeom>
          <a:solidFill>
            <a:srgbClr val="003349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Shape 7"/>
          <p:cNvSpPr txBox="1">
            <a:spLocks noGrp="1"/>
          </p:cNvSpPr>
          <p:nvPr>
            <p:ph type="title"/>
          </p:nvPr>
        </p:nvSpPr>
        <p:spPr>
          <a:xfrm>
            <a:off x="628650" y="140677"/>
            <a:ext cx="7886700" cy="7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7C8"/>
              </a:buClr>
              <a:buSzPts val="3600"/>
              <a:buFont typeface="Calibri"/>
              <a:buNone/>
              <a:defRPr sz="3600" b="1" i="0" u="none" strike="noStrike" cap="none">
                <a:solidFill>
                  <a:srgbClr val="0077C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body" idx="1"/>
          </p:nvPr>
        </p:nvSpPr>
        <p:spPr>
          <a:xfrm>
            <a:off x="628650" y="1078637"/>
            <a:ext cx="7886700" cy="3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9" name="Shape 9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591440" y="4777310"/>
            <a:ext cx="801251" cy="333854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Shape 10"/>
          <p:cNvSpPr txBox="1"/>
          <p:nvPr/>
        </p:nvSpPr>
        <p:spPr>
          <a:xfrm>
            <a:off x="7518375" y="4798378"/>
            <a:ext cx="996900" cy="28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#CSUNATC18 </a:t>
            </a:r>
            <a:endParaRPr sz="110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a11y-heuristics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.png"/><Relationship Id="rId5" Type="http://schemas.openxmlformats.org/officeDocument/2006/relationships/image" Target="../media/image13.png"/><Relationship Id="rId4" Type="http://schemas.openxmlformats.org/officeDocument/2006/relationships/hyperlink" Target="https://drive.google.com/file/d/1QkURByXUk4NOtl7jw6VtyCUi4_JjlP6d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9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a11y-heuristics" TargetMode="Externa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.png"/><Relationship Id="rId5" Type="http://schemas.openxmlformats.org/officeDocument/2006/relationships/image" Target="../media/image13.png"/><Relationship Id="rId4" Type="http://schemas.openxmlformats.org/officeDocument/2006/relationships/hyperlink" Target="https://drive.google.com/file/d/1QkURByXUk4NOtl7jw6VtyCUi4_JjlP6d/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accessibility.deque.com/live-webinar-accessibility-heuristics" TargetMode="Externa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7.jpg"/><Relationship Id="rId4" Type="http://schemas.openxmlformats.org/officeDocument/2006/relationships/hyperlink" Target="https://drive.google.com/file/d/1QkURByXUk4NOtl7jw6VtyCUi4_JjlP6d/" TargetMode="Externa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www.deque.com/csun18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ngroup.com/articles/ten-usability-heuristics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hyperlink" Target="https://drive.google.com/file/d/1QkURByXUk4NOtl7jw6VtyCUi4_JjlP6d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ngroup.com/articles/how-to-conduct-a-heuristic-evaluation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subTitle" idx="1"/>
          </p:nvPr>
        </p:nvSpPr>
        <p:spPr>
          <a:xfrm>
            <a:off x="628650" y="2830975"/>
            <a:ext cx="5856600" cy="13344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2400"/>
              <a:t>A practical framework for evaluating designs for accessibility</a:t>
            </a:r>
            <a:endParaRPr sz="2400"/>
          </a:p>
        </p:txBody>
      </p:sp>
      <p:sp>
        <p:nvSpPr>
          <p:cNvPr id="55" name="Shape 55"/>
          <p:cNvSpPr txBox="1">
            <a:spLocks noGrp="1"/>
          </p:cNvSpPr>
          <p:nvPr>
            <p:ph type="ctrTitle"/>
          </p:nvPr>
        </p:nvSpPr>
        <p:spPr>
          <a:xfrm>
            <a:off x="628650" y="1399448"/>
            <a:ext cx="7372200" cy="1291200"/>
          </a:xfrm>
          <a:prstGeom prst="rect">
            <a:avLst/>
          </a:prstGeom>
        </p:spPr>
        <p:txBody>
          <a:bodyPr spcFirstLastPara="1" wrap="square" lIns="68575" tIns="68575" rIns="68575" bIns="6857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Accessibility Heuristics</a:t>
            </a:r>
            <a:endParaRPr b="1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Shape 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4726477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Shape 116"/>
          <p:cNvSpPr txBox="1">
            <a:spLocks noGrp="1"/>
          </p:cNvSpPr>
          <p:nvPr>
            <p:ph type="body" idx="1"/>
          </p:nvPr>
        </p:nvSpPr>
        <p:spPr>
          <a:xfrm>
            <a:off x="3579425" y="3223650"/>
            <a:ext cx="5271000" cy="13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b" anchorCtr="0">
            <a:noAutofit/>
          </a:bodyPr>
          <a:lstStyle/>
          <a:p>
            <a:pPr marL="0" lvl="0" indent="0" rtl="0">
              <a:lnSpc>
                <a:spcPct val="10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highlight>
                  <a:srgbClr val="003349"/>
                </a:highlight>
              </a:rPr>
              <a:t> Accessibility-specific rules of thumb</a:t>
            </a:r>
            <a:r>
              <a:rPr lang="en" sz="2400">
                <a:solidFill>
                  <a:srgbClr val="003349"/>
                </a:solidFill>
                <a:highlight>
                  <a:srgbClr val="003349"/>
                </a:highlight>
              </a:rPr>
              <a:t>.</a:t>
            </a:r>
            <a:r>
              <a:rPr lang="en" sz="2400">
                <a:solidFill>
                  <a:srgbClr val="FFFFFF"/>
                </a:solidFill>
                <a:highlight>
                  <a:srgbClr val="003349"/>
                </a:highlight>
              </a:rPr>
              <a:t>    </a:t>
            </a:r>
            <a:br>
              <a:rPr lang="en" sz="2400">
                <a:solidFill>
                  <a:srgbClr val="FFFFFF"/>
                </a:solidFill>
                <a:highlight>
                  <a:srgbClr val="003349"/>
                </a:highlight>
              </a:rPr>
            </a:br>
            <a:r>
              <a:rPr lang="en" sz="2400">
                <a:solidFill>
                  <a:srgbClr val="FFFFFF"/>
                </a:solidFill>
                <a:highlight>
                  <a:srgbClr val="003349"/>
                </a:highlight>
              </a:rPr>
              <a:t> inspired from WCAG, and built for the</a:t>
            </a:r>
            <a:r>
              <a:rPr lang="en" sz="2400">
                <a:solidFill>
                  <a:srgbClr val="003349"/>
                </a:solidFill>
                <a:highlight>
                  <a:srgbClr val="003349"/>
                </a:highlight>
              </a:rPr>
              <a:t>.</a:t>
            </a:r>
            <a:r>
              <a:rPr lang="en" sz="2400">
                <a:solidFill>
                  <a:srgbClr val="FFFFFF"/>
                </a:solidFill>
                <a:highlight>
                  <a:srgbClr val="003349"/>
                </a:highlight>
              </a:rPr>
              <a:t> </a:t>
            </a:r>
            <a:br>
              <a:rPr lang="en" sz="2400">
                <a:solidFill>
                  <a:srgbClr val="FFFFFF"/>
                </a:solidFill>
                <a:highlight>
                  <a:srgbClr val="003349"/>
                </a:highlight>
              </a:rPr>
            </a:br>
            <a:r>
              <a:rPr lang="en" sz="2400">
                <a:solidFill>
                  <a:srgbClr val="FFFFFF"/>
                </a:solidFill>
                <a:highlight>
                  <a:srgbClr val="003349"/>
                </a:highlight>
              </a:rPr>
              <a:t> purpose of evaluating designs for a11y.</a:t>
            </a:r>
            <a:r>
              <a:rPr lang="en" sz="2400">
                <a:solidFill>
                  <a:srgbClr val="003349"/>
                </a:solidFill>
                <a:highlight>
                  <a:srgbClr val="003349"/>
                </a:highlight>
              </a:rPr>
              <a:t>.</a:t>
            </a:r>
            <a:endParaRPr sz="2400">
              <a:solidFill>
                <a:srgbClr val="003349"/>
              </a:solidFill>
              <a:highlight>
                <a:srgbClr val="003349"/>
              </a:highlight>
            </a:endParaRPr>
          </a:p>
        </p:txBody>
      </p:sp>
      <p:sp>
        <p:nvSpPr>
          <p:cNvPr id="117" name="Shape 117"/>
          <p:cNvSpPr txBox="1">
            <a:spLocks noGrp="1"/>
          </p:cNvSpPr>
          <p:nvPr>
            <p:ph type="title"/>
          </p:nvPr>
        </p:nvSpPr>
        <p:spPr>
          <a:xfrm>
            <a:off x="3579425" y="2502875"/>
            <a:ext cx="4936200" cy="753600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FFFFFF"/>
                </a:solidFill>
                <a:highlight>
                  <a:srgbClr val="003349"/>
                </a:highlight>
              </a:rPr>
              <a:t> What are a11y heuristics?</a:t>
            </a:r>
            <a:r>
              <a:rPr lang="en" sz="3200">
                <a:solidFill>
                  <a:srgbClr val="003349"/>
                </a:solidFill>
                <a:highlight>
                  <a:srgbClr val="003349"/>
                </a:highlight>
              </a:rPr>
              <a:t>.</a:t>
            </a:r>
            <a:endParaRPr sz="3200">
              <a:solidFill>
                <a:srgbClr val="003349"/>
              </a:solidFill>
              <a:highlight>
                <a:srgbClr val="003349"/>
              </a:highlight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Shape 122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4942600" y="1733043"/>
            <a:ext cx="4184925" cy="2994625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Shape 123"/>
          <p:cNvSpPr txBox="1">
            <a:spLocks noGrp="1"/>
          </p:cNvSpPr>
          <p:nvPr>
            <p:ph type="body" idx="1"/>
          </p:nvPr>
        </p:nvSpPr>
        <p:spPr>
          <a:xfrm>
            <a:off x="628650" y="1152475"/>
            <a:ext cx="5330400" cy="34164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2400" b="1"/>
              <a:t>UX DESIGNERS </a:t>
            </a:r>
            <a:endParaRPr sz="2400" b="1"/>
          </a:p>
          <a:p>
            <a:pPr marL="457200" lvl="0" indent="-381000" rtl="0">
              <a:spcBef>
                <a:spcPts val="800"/>
              </a:spcBef>
              <a:spcAft>
                <a:spcPts val="0"/>
              </a:spcAft>
              <a:buSzPts val="2400"/>
              <a:buChar char="•"/>
            </a:pPr>
            <a:r>
              <a:rPr lang="en" sz="2400"/>
              <a:t>Evaluate wireframes, mockups and prototypes for accessibility</a:t>
            </a:r>
            <a:endParaRPr sz="2400"/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sz="2400"/>
              <a:t>Check for issues in IA, interactions, navigation and visual design.</a:t>
            </a:r>
            <a:endParaRPr sz="2400"/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sz="2400"/>
              <a:t>Doesn’t cover source code, </a:t>
            </a:r>
            <a:br>
              <a:rPr lang="en" sz="2400"/>
            </a:br>
            <a:r>
              <a:rPr lang="en" sz="2400"/>
              <a:t>since there usually isn’t any.</a:t>
            </a:r>
            <a:endParaRPr sz="2400"/>
          </a:p>
        </p:txBody>
      </p:sp>
      <p:sp>
        <p:nvSpPr>
          <p:cNvPr id="124" name="Shape 124"/>
          <p:cNvSpPr txBox="1">
            <a:spLocks noGrp="1"/>
          </p:cNvSpPr>
          <p:nvPr>
            <p:ph type="title"/>
          </p:nvPr>
        </p:nvSpPr>
        <p:spPr>
          <a:xfrm>
            <a:off x="628650" y="140677"/>
            <a:ext cx="7886700" cy="753600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Who are accessibility heuristics for?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Shape 1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268"/>
            <a:ext cx="9144000" cy="4717203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Shape 130"/>
          <p:cNvSpPr txBox="1">
            <a:spLocks noGrp="1"/>
          </p:cNvSpPr>
          <p:nvPr>
            <p:ph type="body" idx="1"/>
          </p:nvPr>
        </p:nvSpPr>
        <p:spPr>
          <a:xfrm>
            <a:off x="3579425" y="3223650"/>
            <a:ext cx="5363700" cy="13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b" anchorCtr="0">
            <a:noAutofit/>
          </a:bodyPr>
          <a:lstStyle/>
          <a:p>
            <a:pPr marL="0" lvl="0" indent="0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highlight>
                  <a:srgbClr val="003349"/>
                </a:highlight>
              </a:rPr>
              <a:t> It’s notoriously difficult to interpret, and</a:t>
            </a:r>
            <a:r>
              <a:rPr lang="en" sz="2400">
                <a:solidFill>
                  <a:srgbClr val="003349"/>
                </a:solidFill>
                <a:highlight>
                  <a:srgbClr val="003349"/>
                </a:highlight>
              </a:rPr>
              <a:t>.</a:t>
            </a:r>
            <a:r>
              <a:rPr lang="en" sz="2400">
                <a:solidFill>
                  <a:srgbClr val="FFFFFF"/>
                </a:solidFill>
                <a:highlight>
                  <a:srgbClr val="003349"/>
                </a:highlight>
              </a:rPr>
              <a:t> </a:t>
            </a:r>
            <a:br>
              <a:rPr lang="en" sz="2400">
                <a:solidFill>
                  <a:srgbClr val="FFFFFF"/>
                </a:solidFill>
                <a:highlight>
                  <a:srgbClr val="003349"/>
                </a:highlight>
              </a:rPr>
            </a:br>
            <a:r>
              <a:rPr lang="en" sz="2400">
                <a:solidFill>
                  <a:srgbClr val="FFFFFF"/>
                </a:solidFill>
                <a:highlight>
                  <a:srgbClr val="003349"/>
                </a:highlight>
              </a:rPr>
              <a:t> a bunch of it doesn’t apply to designs or</a:t>
            </a:r>
            <a:r>
              <a:rPr lang="en" sz="2400">
                <a:solidFill>
                  <a:srgbClr val="003349"/>
                </a:solidFill>
                <a:highlight>
                  <a:srgbClr val="003349"/>
                </a:highlight>
              </a:rPr>
              <a:t>.</a:t>
            </a:r>
            <a:r>
              <a:rPr lang="en" sz="2400">
                <a:solidFill>
                  <a:srgbClr val="FFFFFF"/>
                </a:solidFill>
                <a:highlight>
                  <a:srgbClr val="003349"/>
                </a:highlight>
              </a:rPr>
              <a:t> </a:t>
            </a:r>
            <a:br>
              <a:rPr lang="en" sz="2400">
                <a:solidFill>
                  <a:srgbClr val="FFFFFF"/>
                </a:solidFill>
                <a:highlight>
                  <a:srgbClr val="003349"/>
                </a:highlight>
              </a:rPr>
            </a:br>
            <a:r>
              <a:rPr lang="en" sz="2400">
                <a:solidFill>
                  <a:srgbClr val="FFFFFF"/>
                </a:solidFill>
                <a:highlight>
                  <a:srgbClr val="003349"/>
                </a:highlight>
              </a:rPr>
              <a:t> designers anyway...</a:t>
            </a:r>
            <a:r>
              <a:rPr lang="en" sz="2400">
                <a:solidFill>
                  <a:srgbClr val="003349"/>
                </a:solidFill>
                <a:highlight>
                  <a:srgbClr val="003349"/>
                </a:highlight>
              </a:rPr>
              <a:t>.</a:t>
            </a:r>
            <a:endParaRPr sz="2400">
              <a:solidFill>
                <a:srgbClr val="003349"/>
              </a:solidFill>
              <a:highlight>
                <a:srgbClr val="003349"/>
              </a:highlight>
            </a:endParaRPr>
          </a:p>
        </p:txBody>
      </p:sp>
      <p:sp>
        <p:nvSpPr>
          <p:cNvPr id="131" name="Shape 131"/>
          <p:cNvSpPr txBox="1">
            <a:spLocks noGrp="1"/>
          </p:cNvSpPr>
          <p:nvPr>
            <p:ph type="title"/>
          </p:nvPr>
        </p:nvSpPr>
        <p:spPr>
          <a:xfrm>
            <a:off x="3579425" y="2502875"/>
            <a:ext cx="4936200" cy="753600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highlight>
                  <a:srgbClr val="003349"/>
                </a:highlight>
              </a:rPr>
              <a:t> Why? Because WCAG is hard!</a:t>
            </a:r>
            <a:endParaRPr sz="3000">
              <a:solidFill>
                <a:srgbClr val="003349"/>
              </a:solidFill>
              <a:highlight>
                <a:srgbClr val="003349"/>
              </a:highlight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 txBox="1">
            <a:spLocks noGrp="1"/>
          </p:cNvSpPr>
          <p:nvPr>
            <p:ph type="body" idx="1"/>
          </p:nvPr>
        </p:nvSpPr>
        <p:spPr>
          <a:xfrm>
            <a:off x="628650" y="1152475"/>
            <a:ext cx="4240500" cy="34164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10 general rules of thumb to help designers understand how to integrate accessibility considerations into their work.</a:t>
            </a:r>
            <a:endParaRPr/>
          </a:p>
          <a:p>
            <a:pPr marL="457200" lvl="0" indent="0" rtl="0">
              <a:lnSpc>
                <a:spcPct val="100000"/>
              </a:lnSpc>
              <a:spcBef>
                <a:spcPts val="5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b="1"/>
              <a:t>Resource</a:t>
            </a:r>
            <a:r>
              <a:rPr lang="en" sz="2000"/>
              <a:t>	</a:t>
            </a:r>
            <a:br>
              <a:rPr lang="en" sz="2000"/>
            </a:br>
            <a:r>
              <a:rPr lang="en" sz="2000" u="sng">
                <a:solidFill>
                  <a:schemeClr val="hlink"/>
                </a:solidFill>
                <a:hlinkClick r:id="rId3"/>
              </a:rPr>
              <a:t>http://bit.ly/a11y-heuristics</a:t>
            </a:r>
            <a:r>
              <a:rPr lang="en" sz="2000"/>
              <a:t>  </a:t>
            </a:r>
            <a:endParaRPr sz="1800"/>
          </a:p>
        </p:txBody>
      </p:sp>
      <p:pic>
        <p:nvPicPr>
          <p:cNvPr id="137" name="Shape 137">
            <a:hlinkClick r:id="rId4"/>
          </p:cNvPr>
          <p:cNvPicPr preferRelativeResize="0"/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 rot="131731">
            <a:off x="5289208" y="-372549"/>
            <a:ext cx="4017508" cy="520930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Shape 138"/>
          <p:cNvSpPr txBox="1">
            <a:spLocks noGrp="1"/>
          </p:cNvSpPr>
          <p:nvPr>
            <p:ph type="title"/>
          </p:nvPr>
        </p:nvSpPr>
        <p:spPr>
          <a:xfrm>
            <a:off x="628650" y="140677"/>
            <a:ext cx="7886700" cy="753600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Accessibility heuristics</a:t>
            </a:r>
            <a:endParaRPr/>
          </a:p>
        </p:txBody>
      </p:sp>
      <p:pic>
        <p:nvPicPr>
          <p:cNvPr id="139" name="Shape 1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8650" y="3380600"/>
            <a:ext cx="446900" cy="44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Shape 144"/>
          <p:cNvPicPr preferRelativeResize="0"/>
          <p:nvPr/>
        </p:nvPicPr>
        <p:blipFill rotWithShape="1">
          <a:blip r:embed="rId3">
            <a:alphaModFix/>
          </a:blip>
          <a:srcRect r="1224"/>
          <a:stretch/>
        </p:blipFill>
        <p:spPr>
          <a:xfrm>
            <a:off x="380362" y="132000"/>
            <a:ext cx="8383273" cy="4597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>
            <a:spLocks noGrp="1"/>
          </p:cNvSpPr>
          <p:nvPr>
            <p:ph type="title"/>
          </p:nvPr>
        </p:nvSpPr>
        <p:spPr>
          <a:xfrm>
            <a:off x="2896025" y="1663300"/>
            <a:ext cx="5792100" cy="1390200"/>
          </a:xfrm>
          <a:prstGeom prst="rect">
            <a:avLst/>
          </a:prstGeom>
        </p:spPr>
        <p:txBody>
          <a:bodyPr spcFirstLastPara="1" wrap="square" lIns="68575" tIns="68575" rIns="68575" bIns="68575" anchor="b" anchorCtr="0">
            <a:noAutofit/>
          </a:bodyPr>
          <a:lstStyle/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1. Navigation and wayfinding</a:t>
            </a:r>
            <a:endParaRPr sz="3600"/>
          </a:p>
        </p:txBody>
      </p:sp>
      <p:sp>
        <p:nvSpPr>
          <p:cNvPr id="150" name="Shape 150"/>
          <p:cNvSpPr txBox="1">
            <a:spLocks noGrp="1"/>
          </p:cNvSpPr>
          <p:nvPr>
            <p:ph type="body" idx="1"/>
          </p:nvPr>
        </p:nvSpPr>
        <p:spPr>
          <a:xfrm>
            <a:off x="3382650" y="2896025"/>
            <a:ext cx="5127900" cy="17094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/>
              <a:t>Users can easily navigate, find content, and determine where they are at all times within the system.</a:t>
            </a:r>
            <a:endParaRPr sz="2000"/>
          </a:p>
        </p:txBody>
      </p:sp>
      <p:sp>
        <p:nvSpPr>
          <p:cNvPr id="151" name="Shape 151"/>
          <p:cNvSpPr txBox="1"/>
          <p:nvPr/>
        </p:nvSpPr>
        <p:spPr>
          <a:xfrm>
            <a:off x="2749700" y="2743625"/>
            <a:ext cx="503400" cy="7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0">
                <a:solidFill>
                  <a:srgbClr val="FFFFFF"/>
                </a:solidFill>
              </a:rPr>
              <a:t>“</a:t>
            </a:r>
            <a:endParaRPr sz="10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 txBox="1">
            <a:spLocks noGrp="1"/>
          </p:cNvSpPr>
          <p:nvPr>
            <p:ph type="body" idx="1"/>
          </p:nvPr>
        </p:nvSpPr>
        <p:spPr>
          <a:xfrm>
            <a:off x="628650" y="1152475"/>
            <a:ext cx="7886700" cy="34164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2400" b="1"/>
              <a:t>As a starting point…</a:t>
            </a:r>
            <a:endParaRPr sz="2400" b="1"/>
          </a:p>
          <a:p>
            <a:pPr marL="457200" lvl="0" indent="-381000" rtl="0">
              <a:spcBef>
                <a:spcPts val="24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Means are provided to jump straight to the main content</a:t>
            </a:r>
            <a:endParaRPr sz="2400"/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Links remain meaningful even when taken out of context</a:t>
            </a:r>
            <a:endParaRPr sz="2400"/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Interactive elements have clear and visible focus states</a:t>
            </a:r>
            <a:endParaRPr sz="2400"/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Organization of navigational elements facilitate wayfinding</a:t>
            </a:r>
            <a:endParaRPr sz="2400"/>
          </a:p>
        </p:txBody>
      </p:sp>
      <p:sp>
        <p:nvSpPr>
          <p:cNvPr id="157" name="Shape 157"/>
          <p:cNvSpPr txBox="1">
            <a:spLocks noGrp="1"/>
          </p:cNvSpPr>
          <p:nvPr>
            <p:ph type="title"/>
          </p:nvPr>
        </p:nvSpPr>
        <p:spPr>
          <a:xfrm>
            <a:off x="628650" y="140677"/>
            <a:ext cx="7886700" cy="753600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0">
                <a:solidFill>
                  <a:schemeClr val="accent1"/>
                </a:solidFill>
              </a:rPr>
              <a:t>Navigation and wayfinding</a:t>
            </a:r>
            <a:br>
              <a:rPr lang="en" sz="1800" b="0">
                <a:solidFill>
                  <a:schemeClr val="accent1"/>
                </a:solidFill>
              </a:rPr>
            </a:br>
            <a:r>
              <a:rPr lang="en">
                <a:solidFill>
                  <a:schemeClr val="accent1"/>
                </a:solidFill>
              </a:rPr>
              <a:t>What to look out for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Shape 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6362" y="1040950"/>
            <a:ext cx="7231278" cy="3621674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Shape 163"/>
          <p:cNvSpPr txBox="1">
            <a:spLocks noGrp="1"/>
          </p:cNvSpPr>
          <p:nvPr>
            <p:ph type="title"/>
          </p:nvPr>
        </p:nvSpPr>
        <p:spPr>
          <a:xfrm>
            <a:off x="628650" y="140677"/>
            <a:ext cx="7886700" cy="7536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Interactive elements have </a:t>
            </a:r>
            <a:br>
              <a:rPr lang="en" sz="3200"/>
            </a:br>
            <a:r>
              <a:rPr lang="en" sz="3200"/>
              <a:t>clear and visible focus states</a:t>
            </a:r>
            <a:endParaRPr sz="32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 txBox="1">
            <a:spLocks noGrp="1"/>
          </p:cNvSpPr>
          <p:nvPr>
            <p:ph type="title"/>
          </p:nvPr>
        </p:nvSpPr>
        <p:spPr>
          <a:xfrm>
            <a:off x="2896025" y="1663300"/>
            <a:ext cx="5614800" cy="1390200"/>
          </a:xfrm>
          <a:prstGeom prst="rect">
            <a:avLst/>
          </a:prstGeom>
        </p:spPr>
        <p:txBody>
          <a:bodyPr spcFirstLastPara="1" wrap="square" lIns="68575" tIns="68575" rIns="68575" bIns="68575" anchor="b" anchorCtr="0">
            <a:noAutofit/>
          </a:bodyPr>
          <a:lstStyle/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2. Structure and semantics </a:t>
            </a:r>
            <a:br>
              <a:rPr lang="en" sz="3600"/>
            </a:br>
            <a:r>
              <a:rPr lang="en" sz="3600"/>
              <a:t>    of pages</a:t>
            </a:r>
            <a:endParaRPr sz="3600"/>
          </a:p>
        </p:txBody>
      </p:sp>
      <p:sp>
        <p:nvSpPr>
          <p:cNvPr id="169" name="Shape 169"/>
          <p:cNvSpPr txBox="1">
            <a:spLocks noGrp="1"/>
          </p:cNvSpPr>
          <p:nvPr>
            <p:ph type="body" idx="1"/>
          </p:nvPr>
        </p:nvSpPr>
        <p:spPr>
          <a:xfrm>
            <a:off x="3327050" y="2896025"/>
            <a:ext cx="5183400" cy="17094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/>
              <a:t>Users can make sense of the structure of the </a:t>
            </a:r>
            <a:br>
              <a:rPr lang="en" sz="2000"/>
            </a:br>
            <a:r>
              <a:rPr lang="en" sz="2000"/>
              <a:t>content on each page, and understand how to operate within the system.</a:t>
            </a:r>
            <a:endParaRPr sz="2000"/>
          </a:p>
        </p:txBody>
      </p:sp>
      <p:sp>
        <p:nvSpPr>
          <p:cNvPr id="170" name="Shape 170"/>
          <p:cNvSpPr txBox="1"/>
          <p:nvPr/>
        </p:nvSpPr>
        <p:spPr>
          <a:xfrm>
            <a:off x="2749700" y="2743625"/>
            <a:ext cx="503400" cy="7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0">
                <a:solidFill>
                  <a:srgbClr val="FFFFFF"/>
                </a:solidFill>
              </a:rPr>
              <a:t>“</a:t>
            </a:r>
            <a:endParaRPr sz="10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 txBox="1">
            <a:spLocks noGrp="1"/>
          </p:cNvSpPr>
          <p:nvPr>
            <p:ph type="body" idx="1"/>
          </p:nvPr>
        </p:nvSpPr>
        <p:spPr>
          <a:xfrm>
            <a:off x="628650" y="1152475"/>
            <a:ext cx="7886700" cy="34164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2400" b="1"/>
              <a:t>As a starting point…</a:t>
            </a:r>
            <a:endParaRPr sz="2400" b="1"/>
          </a:p>
          <a:p>
            <a:pPr marL="457200" lvl="0" indent="-381000" rtl="0">
              <a:spcBef>
                <a:spcPts val="24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Hierarchical headings are used to organize content</a:t>
            </a:r>
            <a:endParaRPr sz="2400"/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Navigation menus are structured using lists</a:t>
            </a:r>
            <a:endParaRPr sz="2400"/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Form controls are assigned meaningful text labels</a:t>
            </a:r>
            <a:endParaRPr sz="2400"/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Tabular data is structured using tables with header cells</a:t>
            </a:r>
            <a:endParaRPr sz="2400"/>
          </a:p>
        </p:txBody>
      </p:sp>
      <p:sp>
        <p:nvSpPr>
          <p:cNvPr id="176" name="Shape 176"/>
          <p:cNvSpPr txBox="1">
            <a:spLocks noGrp="1"/>
          </p:cNvSpPr>
          <p:nvPr>
            <p:ph type="title"/>
          </p:nvPr>
        </p:nvSpPr>
        <p:spPr>
          <a:xfrm>
            <a:off x="628650" y="140677"/>
            <a:ext cx="7886700" cy="753600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0">
                <a:solidFill>
                  <a:schemeClr val="accent1"/>
                </a:solidFill>
              </a:rPr>
              <a:t>Structure and semantics of pages</a:t>
            </a:r>
            <a:br>
              <a:rPr lang="en">
                <a:solidFill>
                  <a:schemeClr val="accent1"/>
                </a:solidFill>
              </a:rPr>
            </a:br>
            <a:r>
              <a:rPr lang="en">
                <a:solidFill>
                  <a:schemeClr val="accent1"/>
                </a:solidFill>
              </a:rPr>
              <a:t>What to look out for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/>
          <p:nvPr/>
        </p:nvSpPr>
        <p:spPr>
          <a:xfrm>
            <a:off x="3721700" y="1704764"/>
            <a:ext cx="3150600" cy="121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Caitlin Geier</a:t>
            </a:r>
            <a:endParaRPr sz="24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User Experience Designer</a:t>
            </a:r>
            <a:br>
              <a:rPr lang="en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@CaitlinGeier</a:t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1" name="Shape 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95850" y="1635600"/>
            <a:ext cx="1359300" cy="1359300"/>
          </a:xfrm>
          <a:prstGeom prst="ellipse">
            <a:avLst/>
          </a:prstGeom>
          <a:noFill/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62" name="Shape 62"/>
          <p:cNvSpPr txBox="1"/>
          <p:nvPr/>
        </p:nvSpPr>
        <p:spPr>
          <a:xfrm>
            <a:off x="2626400" y="3263775"/>
            <a:ext cx="4245900" cy="121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Denis Boudreau</a:t>
            </a:r>
            <a:endParaRPr sz="24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Principal Consultant &amp; Training Lead</a:t>
            </a:r>
            <a:br>
              <a:rPr lang="en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@dboudreau</a:t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3" name="Shape 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95850" y="3193575"/>
            <a:ext cx="1359300" cy="1359300"/>
          </a:xfrm>
          <a:prstGeom prst="ellipse">
            <a:avLst/>
          </a:prstGeom>
          <a:noFill/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Shape 1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5000" y="0"/>
            <a:ext cx="5069001" cy="4732470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Shape 182"/>
          <p:cNvSpPr txBox="1">
            <a:spLocks noGrp="1"/>
          </p:cNvSpPr>
          <p:nvPr>
            <p:ph type="title"/>
          </p:nvPr>
        </p:nvSpPr>
        <p:spPr>
          <a:xfrm>
            <a:off x="628650" y="140668"/>
            <a:ext cx="3594600" cy="3705000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Hierarchical headings are </a:t>
            </a:r>
            <a:br>
              <a:rPr lang="en" sz="3200"/>
            </a:br>
            <a:r>
              <a:rPr lang="en" sz="3200"/>
              <a:t>used to organize content</a:t>
            </a:r>
            <a:endParaRPr sz="32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 txBox="1">
            <a:spLocks noGrp="1"/>
          </p:cNvSpPr>
          <p:nvPr>
            <p:ph type="title"/>
          </p:nvPr>
        </p:nvSpPr>
        <p:spPr>
          <a:xfrm>
            <a:off x="2896025" y="1663300"/>
            <a:ext cx="5614800" cy="1390200"/>
          </a:xfrm>
          <a:prstGeom prst="rect">
            <a:avLst/>
          </a:prstGeom>
        </p:spPr>
        <p:txBody>
          <a:bodyPr spcFirstLastPara="1" wrap="square" lIns="68575" tIns="68575" rIns="68575" bIns="68575" anchor="b" anchorCtr="0">
            <a:noAutofit/>
          </a:bodyPr>
          <a:lstStyle/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3. Color contrast and </a:t>
            </a:r>
            <a:br>
              <a:rPr lang="en" sz="3600"/>
            </a:br>
            <a:r>
              <a:rPr lang="en" sz="3600"/>
              <a:t>    legibility</a:t>
            </a:r>
            <a:endParaRPr sz="3600"/>
          </a:p>
        </p:txBody>
      </p:sp>
      <p:sp>
        <p:nvSpPr>
          <p:cNvPr id="188" name="Shape 188"/>
          <p:cNvSpPr txBox="1">
            <a:spLocks noGrp="1"/>
          </p:cNvSpPr>
          <p:nvPr>
            <p:ph type="body" idx="1"/>
          </p:nvPr>
        </p:nvSpPr>
        <p:spPr>
          <a:xfrm>
            <a:off x="3317800" y="2896025"/>
            <a:ext cx="5192700" cy="17094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/>
              <a:t>Text and other meaningful information can be easily distinguished and read by users of the system.</a:t>
            </a:r>
            <a:endParaRPr sz="2000"/>
          </a:p>
        </p:txBody>
      </p:sp>
      <p:sp>
        <p:nvSpPr>
          <p:cNvPr id="189" name="Shape 189"/>
          <p:cNvSpPr txBox="1"/>
          <p:nvPr/>
        </p:nvSpPr>
        <p:spPr>
          <a:xfrm>
            <a:off x="2749700" y="2743625"/>
            <a:ext cx="503400" cy="7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0">
                <a:solidFill>
                  <a:srgbClr val="FFFFFF"/>
                </a:solidFill>
              </a:rPr>
              <a:t>“</a:t>
            </a:r>
            <a:endParaRPr sz="10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 txBox="1">
            <a:spLocks noGrp="1"/>
          </p:cNvSpPr>
          <p:nvPr>
            <p:ph type="body" idx="1"/>
          </p:nvPr>
        </p:nvSpPr>
        <p:spPr>
          <a:xfrm>
            <a:off x="628650" y="1152475"/>
            <a:ext cx="7886700" cy="34164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2400" b="1"/>
              <a:t>As a starting point…</a:t>
            </a:r>
            <a:endParaRPr sz="2400" b="1"/>
          </a:p>
          <a:p>
            <a:pPr marL="457200" lvl="0" indent="-381000" rtl="0">
              <a:spcBef>
                <a:spcPts val="24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Text has sufficient contrast against its background</a:t>
            </a:r>
            <a:endParaRPr sz="2400"/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Meaningful graphic elements have sufficient contrast</a:t>
            </a:r>
            <a:endParaRPr sz="2400"/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Link text has sufficient contrast against surrounding text</a:t>
            </a:r>
            <a:endParaRPr sz="2400"/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Color is not used as the only way to convey information</a:t>
            </a:r>
            <a:endParaRPr sz="2400"/>
          </a:p>
        </p:txBody>
      </p:sp>
      <p:sp>
        <p:nvSpPr>
          <p:cNvPr id="195" name="Shape 195"/>
          <p:cNvSpPr txBox="1">
            <a:spLocks noGrp="1"/>
          </p:cNvSpPr>
          <p:nvPr>
            <p:ph type="title"/>
          </p:nvPr>
        </p:nvSpPr>
        <p:spPr>
          <a:xfrm>
            <a:off x="628650" y="140677"/>
            <a:ext cx="7886700" cy="753600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0">
                <a:solidFill>
                  <a:schemeClr val="accent1"/>
                </a:solidFill>
              </a:rPr>
              <a:t>Color contrast and legibility</a:t>
            </a:r>
            <a:br>
              <a:rPr lang="en">
                <a:solidFill>
                  <a:schemeClr val="accent1"/>
                </a:solidFill>
              </a:rPr>
            </a:br>
            <a:r>
              <a:rPr lang="en">
                <a:solidFill>
                  <a:schemeClr val="accent1"/>
                </a:solidFill>
              </a:rPr>
              <a:t>What to look out for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Shape 200"/>
          <p:cNvPicPr preferRelativeResize="0"/>
          <p:nvPr/>
        </p:nvPicPr>
        <p:blipFill rotWithShape="1">
          <a:blip r:embed="rId3">
            <a:alphaModFix/>
          </a:blip>
          <a:srcRect t="6368" b="5665"/>
          <a:stretch/>
        </p:blipFill>
        <p:spPr>
          <a:xfrm>
            <a:off x="628651" y="1279294"/>
            <a:ext cx="7886704" cy="3425531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Shape 201"/>
          <p:cNvSpPr txBox="1">
            <a:spLocks noGrp="1"/>
          </p:cNvSpPr>
          <p:nvPr>
            <p:ph type="title"/>
          </p:nvPr>
        </p:nvSpPr>
        <p:spPr>
          <a:xfrm>
            <a:off x="628650" y="140677"/>
            <a:ext cx="7886700" cy="7536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Text has sufficient contrast </a:t>
            </a:r>
            <a:br>
              <a:rPr lang="en" sz="3200"/>
            </a:br>
            <a:r>
              <a:rPr lang="en" sz="3200"/>
              <a:t>against its background</a:t>
            </a:r>
            <a:endParaRPr sz="32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 txBox="1">
            <a:spLocks noGrp="1"/>
          </p:cNvSpPr>
          <p:nvPr>
            <p:ph type="title"/>
          </p:nvPr>
        </p:nvSpPr>
        <p:spPr>
          <a:xfrm>
            <a:off x="2896025" y="1663300"/>
            <a:ext cx="5614800" cy="1390200"/>
          </a:xfrm>
          <a:prstGeom prst="rect">
            <a:avLst/>
          </a:prstGeom>
        </p:spPr>
        <p:txBody>
          <a:bodyPr spcFirstLastPara="1" wrap="square" lIns="68575" tIns="68575" rIns="68575" bIns="68575" anchor="b" anchorCtr="0">
            <a:noAutofit/>
          </a:bodyPr>
          <a:lstStyle/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4. Language and readability</a:t>
            </a:r>
            <a:endParaRPr sz="3600"/>
          </a:p>
        </p:txBody>
      </p:sp>
      <p:sp>
        <p:nvSpPr>
          <p:cNvPr id="207" name="Shape 207"/>
          <p:cNvSpPr txBox="1">
            <a:spLocks noGrp="1"/>
          </p:cNvSpPr>
          <p:nvPr>
            <p:ph type="body" idx="1"/>
          </p:nvPr>
        </p:nvSpPr>
        <p:spPr>
          <a:xfrm>
            <a:off x="3382650" y="2896025"/>
            <a:ext cx="5477100" cy="17094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/>
              <a:t>Content on the page can easily be read and understood by users of the system.</a:t>
            </a:r>
            <a:endParaRPr sz="2000"/>
          </a:p>
        </p:txBody>
      </p:sp>
      <p:sp>
        <p:nvSpPr>
          <p:cNvPr id="208" name="Shape 208"/>
          <p:cNvSpPr txBox="1"/>
          <p:nvPr/>
        </p:nvSpPr>
        <p:spPr>
          <a:xfrm>
            <a:off x="2749700" y="2743625"/>
            <a:ext cx="503400" cy="7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0">
                <a:solidFill>
                  <a:srgbClr val="FFFFFF"/>
                </a:solidFill>
              </a:rPr>
              <a:t>“</a:t>
            </a:r>
            <a:endParaRPr sz="10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 txBox="1">
            <a:spLocks noGrp="1"/>
          </p:cNvSpPr>
          <p:nvPr>
            <p:ph type="body" idx="1"/>
          </p:nvPr>
        </p:nvSpPr>
        <p:spPr>
          <a:xfrm>
            <a:off x="628650" y="1152475"/>
            <a:ext cx="7886700" cy="34164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2400" b="1"/>
              <a:t>As a starting point…</a:t>
            </a:r>
            <a:endParaRPr sz="2400" b="1"/>
          </a:p>
          <a:p>
            <a:pPr marL="457200" lvl="0" indent="-381000" rtl="0">
              <a:spcBef>
                <a:spcPts val="24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Plain language principles are applied to content</a:t>
            </a:r>
            <a:endParaRPr sz="2400"/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Labels and headings are worded to be meaningful</a:t>
            </a:r>
            <a:endParaRPr sz="2400"/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Text passages in different languages are identified as such</a:t>
            </a:r>
            <a:endParaRPr sz="2400"/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Sufficient padding and leading makes text easier to read</a:t>
            </a:r>
            <a:endParaRPr sz="2400"/>
          </a:p>
        </p:txBody>
      </p:sp>
      <p:sp>
        <p:nvSpPr>
          <p:cNvPr id="214" name="Shape 214"/>
          <p:cNvSpPr txBox="1">
            <a:spLocks noGrp="1"/>
          </p:cNvSpPr>
          <p:nvPr>
            <p:ph type="title"/>
          </p:nvPr>
        </p:nvSpPr>
        <p:spPr>
          <a:xfrm>
            <a:off x="628650" y="140677"/>
            <a:ext cx="7886700" cy="753600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0">
                <a:solidFill>
                  <a:schemeClr val="accent1"/>
                </a:solidFill>
              </a:rPr>
              <a:t>Language and readability</a:t>
            </a:r>
            <a:br>
              <a:rPr lang="en">
                <a:solidFill>
                  <a:schemeClr val="accent1"/>
                </a:solidFill>
              </a:rPr>
            </a:br>
            <a:r>
              <a:rPr lang="en">
                <a:solidFill>
                  <a:schemeClr val="accent1"/>
                </a:solidFill>
              </a:rPr>
              <a:t>What to look out for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Shape 2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20450" y="5011775"/>
            <a:ext cx="6875050" cy="430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Shape 2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388775"/>
            <a:ext cx="8839200" cy="2778824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Shape 221"/>
          <p:cNvSpPr txBox="1">
            <a:spLocks noGrp="1"/>
          </p:cNvSpPr>
          <p:nvPr>
            <p:ph type="title"/>
          </p:nvPr>
        </p:nvSpPr>
        <p:spPr>
          <a:xfrm>
            <a:off x="628650" y="140677"/>
            <a:ext cx="7886700" cy="7536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Sufficient padding and leading </a:t>
            </a:r>
            <a:br>
              <a:rPr lang="en" sz="3200"/>
            </a:br>
            <a:r>
              <a:rPr lang="en" sz="3200"/>
              <a:t>makes text easier to read</a:t>
            </a:r>
            <a:endParaRPr sz="32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 txBox="1">
            <a:spLocks noGrp="1"/>
          </p:cNvSpPr>
          <p:nvPr>
            <p:ph type="title"/>
          </p:nvPr>
        </p:nvSpPr>
        <p:spPr>
          <a:xfrm>
            <a:off x="2896025" y="1663300"/>
            <a:ext cx="5614800" cy="1390200"/>
          </a:xfrm>
          <a:prstGeom prst="rect">
            <a:avLst/>
          </a:prstGeom>
        </p:spPr>
        <p:txBody>
          <a:bodyPr spcFirstLastPara="1" wrap="square" lIns="68575" tIns="68575" rIns="68575" bIns="68575" anchor="b" anchorCtr="0">
            <a:noAutofit/>
          </a:bodyPr>
          <a:lstStyle/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5. Error prevention and </a:t>
            </a:r>
            <a:br>
              <a:rPr lang="en" sz="3600"/>
            </a:br>
            <a:r>
              <a:rPr lang="en" sz="3600"/>
              <a:t>    error states</a:t>
            </a:r>
            <a:endParaRPr sz="3600"/>
          </a:p>
        </p:txBody>
      </p:sp>
      <p:sp>
        <p:nvSpPr>
          <p:cNvPr id="227" name="Shape 227"/>
          <p:cNvSpPr txBox="1">
            <a:spLocks noGrp="1"/>
          </p:cNvSpPr>
          <p:nvPr>
            <p:ph type="body" idx="1"/>
          </p:nvPr>
        </p:nvSpPr>
        <p:spPr>
          <a:xfrm>
            <a:off x="3319100" y="2896025"/>
            <a:ext cx="5614800" cy="17094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/>
              <a:t>Interactive controls (i.e. form elements, widgets, etc.) have persistent, meaningful instructions to help prevent mistakes, and provide users with clear error states which indicate what the problems are - and how to fix them - whenever errors are returned.</a:t>
            </a:r>
            <a:endParaRPr sz="2000"/>
          </a:p>
        </p:txBody>
      </p:sp>
      <p:sp>
        <p:nvSpPr>
          <p:cNvPr id="228" name="Shape 228"/>
          <p:cNvSpPr txBox="1"/>
          <p:nvPr/>
        </p:nvSpPr>
        <p:spPr>
          <a:xfrm>
            <a:off x="2749700" y="2743625"/>
            <a:ext cx="503400" cy="7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0">
                <a:solidFill>
                  <a:srgbClr val="FFFFFF"/>
                </a:solidFill>
              </a:rPr>
              <a:t>“</a:t>
            </a:r>
            <a:endParaRPr sz="10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 txBox="1">
            <a:spLocks noGrp="1"/>
          </p:cNvSpPr>
          <p:nvPr>
            <p:ph type="body" idx="1"/>
          </p:nvPr>
        </p:nvSpPr>
        <p:spPr>
          <a:xfrm>
            <a:off x="628650" y="1152475"/>
            <a:ext cx="8173200" cy="34164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2400" b="1"/>
              <a:t>As a starting point…</a:t>
            </a:r>
            <a:endParaRPr sz="2400" b="1"/>
          </a:p>
          <a:p>
            <a:pPr marL="457200" lvl="0" indent="-381000" rtl="0">
              <a:spcBef>
                <a:spcPts val="24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Mandatory form controls are clearly identified as required</a:t>
            </a:r>
            <a:endParaRPr sz="2400"/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Instructions are provided to help prevent errors</a:t>
            </a:r>
            <a:endParaRPr sz="2400"/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Form inputs have persistent and meaningful labels</a:t>
            </a:r>
            <a:endParaRPr sz="2400"/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Inline error messages provide suggestions to fix errors</a:t>
            </a:r>
            <a:endParaRPr sz="2400"/>
          </a:p>
        </p:txBody>
      </p:sp>
      <p:sp>
        <p:nvSpPr>
          <p:cNvPr id="234" name="Shape 234"/>
          <p:cNvSpPr txBox="1">
            <a:spLocks noGrp="1"/>
          </p:cNvSpPr>
          <p:nvPr>
            <p:ph type="title"/>
          </p:nvPr>
        </p:nvSpPr>
        <p:spPr>
          <a:xfrm>
            <a:off x="628650" y="140677"/>
            <a:ext cx="7886700" cy="753600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0">
                <a:solidFill>
                  <a:schemeClr val="accent1"/>
                </a:solidFill>
              </a:rPr>
              <a:t>Error prevention and error states</a:t>
            </a:r>
            <a:br>
              <a:rPr lang="en">
                <a:solidFill>
                  <a:schemeClr val="accent1"/>
                </a:solidFill>
              </a:rPr>
            </a:br>
            <a:r>
              <a:rPr lang="en">
                <a:solidFill>
                  <a:schemeClr val="accent1"/>
                </a:solidFill>
              </a:rPr>
              <a:t>What to look out for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 txBox="1">
            <a:spLocks noGrp="1"/>
          </p:cNvSpPr>
          <p:nvPr>
            <p:ph type="title"/>
          </p:nvPr>
        </p:nvSpPr>
        <p:spPr>
          <a:xfrm>
            <a:off x="628650" y="140668"/>
            <a:ext cx="3594600" cy="3705000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Form inputs have persistent and meaningful labels</a:t>
            </a:r>
            <a:endParaRPr sz="3200"/>
          </a:p>
        </p:txBody>
      </p:sp>
      <p:pic>
        <p:nvPicPr>
          <p:cNvPr id="240" name="Shape 2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15200" y="0"/>
            <a:ext cx="4340849" cy="47297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 txBox="1">
            <a:spLocks noGrp="1"/>
          </p:cNvSpPr>
          <p:nvPr>
            <p:ph type="subTitle" idx="1"/>
          </p:nvPr>
        </p:nvSpPr>
        <p:spPr>
          <a:xfrm>
            <a:off x="628650" y="2830975"/>
            <a:ext cx="5856600" cy="13344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2400"/>
              <a:t>A practical framework for evaluating designs for accessibility</a:t>
            </a:r>
            <a:endParaRPr sz="2400"/>
          </a:p>
        </p:txBody>
      </p:sp>
      <p:sp>
        <p:nvSpPr>
          <p:cNvPr id="69" name="Shape 69"/>
          <p:cNvSpPr txBox="1">
            <a:spLocks noGrp="1"/>
          </p:cNvSpPr>
          <p:nvPr>
            <p:ph type="ctrTitle"/>
          </p:nvPr>
        </p:nvSpPr>
        <p:spPr>
          <a:xfrm>
            <a:off x="628650" y="1399448"/>
            <a:ext cx="7372200" cy="1291200"/>
          </a:xfrm>
          <a:prstGeom prst="rect">
            <a:avLst/>
          </a:prstGeom>
        </p:spPr>
        <p:txBody>
          <a:bodyPr spcFirstLastPara="1" wrap="square" lIns="68575" tIns="68575" rIns="68575" bIns="6857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Accessibility Heuristics</a:t>
            </a:r>
            <a:endParaRPr b="1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 txBox="1">
            <a:spLocks noGrp="1"/>
          </p:cNvSpPr>
          <p:nvPr>
            <p:ph type="title"/>
          </p:nvPr>
        </p:nvSpPr>
        <p:spPr>
          <a:xfrm>
            <a:off x="2896025" y="1663300"/>
            <a:ext cx="5614800" cy="1390200"/>
          </a:xfrm>
          <a:prstGeom prst="rect">
            <a:avLst/>
          </a:prstGeom>
        </p:spPr>
        <p:txBody>
          <a:bodyPr spcFirstLastPara="1" wrap="square" lIns="68575" tIns="68575" rIns="68575" bIns="6857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6. Predictability and </a:t>
            </a:r>
            <a:br>
              <a:rPr lang="en" sz="3600"/>
            </a:br>
            <a:r>
              <a:rPr lang="en" sz="3600"/>
              <a:t>    consistency</a:t>
            </a:r>
            <a:endParaRPr sz="3600"/>
          </a:p>
        </p:txBody>
      </p:sp>
      <p:sp>
        <p:nvSpPr>
          <p:cNvPr id="246" name="Shape 246"/>
          <p:cNvSpPr txBox="1">
            <a:spLocks noGrp="1"/>
          </p:cNvSpPr>
          <p:nvPr>
            <p:ph type="body" idx="1"/>
          </p:nvPr>
        </p:nvSpPr>
        <p:spPr>
          <a:xfrm>
            <a:off x="3327050" y="2896025"/>
            <a:ext cx="5183400" cy="17094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/>
              <a:t>The purpose of each element is predictable, and how each element relates to the system as a whole is clear and meaningful, to avoid confusion for the users.</a:t>
            </a:r>
            <a:endParaRPr sz="2000"/>
          </a:p>
        </p:txBody>
      </p:sp>
      <p:sp>
        <p:nvSpPr>
          <p:cNvPr id="247" name="Shape 247"/>
          <p:cNvSpPr txBox="1"/>
          <p:nvPr/>
        </p:nvSpPr>
        <p:spPr>
          <a:xfrm>
            <a:off x="2749700" y="2743625"/>
            <a:ext cx="503400" cy="7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0">
                <a:solidFill>
                  <a:srgbClr val="FFFFFF"/>
                </a:solidFill>
              </a:rPr>
              <a:t>“</a:t>
            </a:r>
            <a:endParaRPr sz="10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 txBox="1">
            <a:spLocks noGrp="1"/>
          </p:cNvSpPr>
          <p:nvPr>
            <p:ph type="body" idx="1"/>
          </p:nvPr>
        </p:nvSpPr>
        <p:spPr>
          <a:xfrm>
            <a:off x="628650" y="1152475"/>
            <a:ext cx="7886700" cy="34164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2400" b="1"/>
              <a:t>As a starting point…</a:t>
            </a:r>
            <a:endParaRPr sz="2400" b="1"/>
          </a:p>
          <a:p>
            <a:pPr marL="457200" lvl="0" indent="-381000" rtl="0">
              <a:spcBef>
                <a:spcPts val="24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Repeated navigation patterns are consistently presented</a:t>
            </a:r>
            <a:endParaRPr sz="2400"/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Recurrent functionalities are consistently identified</a:t>
            </a:r>
            <a:endParaRPr sz="2400"/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Changes of context are not unexpectedly triggered</a:t>
            </a:r>
            <a:endParaRPr sz="2400"/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Changes are clearly announced before they take place</a:t>
            </a:r>
            <a:endParaRPr sz="2400"/>
          </a:p>
        </p:txBody>
      </p:sp>
      <p:sp>
        <p:nvSpPr>
          <p:cNvPr id="253" name="Shape 253"/>
          <p:cNvSpPr txBox="1">
            <a:spLocks noGrp="1"/>
          </p:cNvSpPr>
          <p:nvPr>
            <p:ph type="title"/>
          </p:nvPr>
        </p:nvSpPr>
        <p:spPr>
          <a:xfrm>
            <a:off x="628650" y="140677"/>
            <a:ext cx="7886700" cy="753600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0">
                <a:solidFill>
                  <a:schemeClr val="accent1"/>
                </a:solidFill>
              </a:rPr>
              <a:t>Predictability and consistency</a:t>
            </a:r>
            <a:br>
              <a:rPr lang="en">
                <a:solidFill>
                  <a:schemeClr val="accent1"/>
                </a:solidFill>
              </a:rPr>
            </a:br>
            <a:r>
              <a:rPr lang="en">
                <a:solidFill>
                  <a:schemeClr val="accent1"/>
                </a:solidFill>
              </a:rPr>
              <a:t>What to look out for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Shape 2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11975"/>
            <a:ext cx="8839202" cy="2982588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Shape 259"/>
          <p:cNvSpPr txBox="1">
            <a:spLocks noGrp="1"/>
          </p:cNvSpPr>
          <p:nvPr>
            <p:ph type="title"/>
          </p:nvPr>
        </p:nvSpPr>
        <p:spPr>
          <a:xfrm>
            <a:off x="628650" y="140677"/>
            <a:ext cx="7886700" cy="7536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Repeated navigation patterns </a:t>
            </a:r>
            <a:br>
              <a:rPr lang="en" sz="3200"/>
            </a:br>
            <a:r>
              <a:rPr lang="en" sz="3200"/>
              <a:t>are consistently presented</a:t>
            </a:r>
            <a:endParaRPr sz="32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 txBox="1">
            <a:spLocks noGrp="1"/>
          </p:cNvSpPr>
          <p:nvPr>
            <p:ph type="title"/>
          </p:nvPr>
        </p:nvSpPr>
        <p:spPr>
          <a:xfrm>
            <a:off x="2896025" y="1663300"/>
            <a:ext cx="5614800" cy="1390200"/>
          </a:xfrm>
          <a:prstGeom prst="rect">
            <a:avLst/>
          </a:prstGeom>
        </p:spPr>
        <p:txBody>
          <a:bodyPr spcFirstLastPara="1" wrap="square" lIns="68575" tIns="68575" rIns="68575" bIns="6857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7. Alternatives for visual and </a:t>
            </a:r>
            <a:br>
              <a:rPr lang="en" sz="3600"/>
            </a:br>
            <a:r>
              <a:rPr lang="en" sz="3600"/>
              <a:t>    auditory content</a:t>
            </a:r>
            <a:endParaRPr sz="3600"/>
          </a:p>
        </p:txBody>
      </p:sp>
      <p:sp>
        <p:nvSpPr>
          <p:cNvPr id="265" name="Shape 265"/>
          <p:cNvSpPr txBox="1">
            <a:spLocks noGrp="1"/>
          </p:cNvSpPr>
          <p:nvPr>
            <p:ph type="body" idx="1"/>
          </p:nvPr>
        </p:nvSpPr>
        <p:spPr>
          <a:xfrm>
            <a:off x="3336325" y="2896025"/>
            <a:ext cx="5174400" cy="17094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/>
              <a:t>Purely visual or auditory content that conveys information has text-based alternatives for users who can’t see or hear.</a:t>
            </a:r>
            <a:endParaRPr sz="2000"/>
          </a:p>
        </p:txBody>
      </p:sp>
      <p:sp>
        <p:nvSpPr>
          <p:cNvPr id="266" name="Shape 266"/>
          <p:cNvSpPr txBox="1"/>
          <p:nvPr/>
        </p:nvSpPr>
        <p:spPr>
          <a:xfrm>
            <a:off x="2749700" y="2743625"/>
            <a:ext cx="503400" cy="7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0">
                <a:solidFill>
                  <a:srgbClr val="FFFFFF"/>
                </a:solidFill>
              </a:rPr>
              <a:t>“</a:t>
            </a:r>
            <a:endParaRPr sz="10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 txBox="1">
            <a:spLocks noGrp="1"/>
          </p:cNvSpPr>
          <p:nvPr>
            <p:ph type="body" idx="1"/>
          </p:nvPr>
        </p:nvSpPr>
        <p:spPr>
          <a:xfrm>
            <a:off x="628650" y="1152475"/>
            <a:ext cx="7886700" cy="34164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2400" b="1"/>
              <a:t>As a starting point…</a:t>
            </a:r>
            <a:endParaRPr sz="2400" b="1"/>
          </a:p>
          <a:p>
            <a:pPr marL="457200" lvl="0" indent="-381000" rtl="0">
              <a:spcBef>
                <a:spcPts val="24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Meaningful alt text is provided for informative images</a:t>
            </a:r>
            <a:endParaRPr sz="2400"/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Purely decorative images are provided with empty alt text</a:t>
            </a:r>
            <a:endParaRPr sz="2400"/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Synchronized captions are provided for video content</a:t>
            </a:r>
            <a:endParaRPr sz="2400"/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Text transcripts are provided for audio and video content</a:t>
            </a:r>
            <a:endParaRPr sz="2400"/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Text-based content is used instead of images of text</a:t>
            </a:r>
            <a:endParaRPr sz="2400"/>
          </a:p>
        </p:txBody>
      </p:sp>
      <p:sp>
        <p:nvSpPr>
          <p:cNvPr id="272" name="Shape 272"/>
          <p:cNvSpPr txBox="1">
            <a:spLocks noGrp="1"/>
          </p:cNvSpPr>
          <p:nvPr>
            <p:ph type="title"/>
          </p:nvPr>
        </p:nvSpPr>
        <p:spPr>
          <a:xfrm>
            <a:off x="628650" y="140677"/>
            <a:ext cx="7886700" cy="753600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0">
                <a:solidFill>
                  <a:schemeClr val="accent1"/>
                </a:solidFill>
              </a:rPr>
              <a:t>Alternatives for visual and auditory content</a:t>
            </a:r>
            <a:endParaRPr sz="1800" b="0">
              <a:solidFill>
                <a:schemeClr val="accent1"/>
              </a:solidFill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What to look out for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Shape 277"/>
          <p:cNvPicPr preferRelativeResize="0"/>
          <p:nvPr/>
        </p:nvPicPr>
        <p:blipFill rotWithShape="1">
          <a:blip r:embed="rId3">
            <a:alphaModFix/>
          </a:blip>
          <a:srcRect t="4031" b="5585"/>
          <a:stretch/>
        </p:blipFill>
        <p:spPr>
          <a:xfrm>
            <a:off x="384850" y="1272375"/>
            <a:ext cx="8374296" cy="3349251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Shape 278"/>
          <p:cNvSpPr txBox="1">
            <a:spLocks noGrp="1"/>
          </p:cNvSpPr>
          <p:nvPr>
            <p:ph type="title"/>
          </p:nvPr>
        </p:nvSpPr>
        <p:spPr>
          <a:xfrm>
            <a:off x="628650" y="140677"/>
            <a:ext cx="7886700" cy="7536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Meaningful alt text is provided </a:t>
            </a:r>
            <a:br>
              <a:rPr lang="en" sz="3200"/>
            </a:br>
            <a:r>
              <a:rPr lang="en" sz="3200"/>
              <a:t>for informative images</a:t>
            </a:r>
            <a:endParaRPr sz="320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 txBox="1">
            <a:spLocks noGrp="1"/>
          </p:cNvSpPr>
          <p:nvPr>
            <p:ph type="title"/>
          </p:nvPr>
        </p:nvSpPr>
        <p:spPr>
          <a:xfrm>
            <a:off x="2896025" y="1663300"/>
            <a:ext cx="5614800" cy="1390200"/>
          </a:xfrm>
          <a:prstGeom prst="rect">
            <a:avLst/>
          </a:prstGeom>
        </p:spPr>
        <p:txBody>
          <a:bodyPr spcFirstLastPara="1" wrap="square" lIns="68575" tIns="68575" rIns="68575" bIns="6857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8. Account for multiple </a:t>
            </a:r>
            <a:br>
              <a:rPr lang="en" sz="3600"/>
            </a:br>
            <a:r>
              <a:rPr lang="en" sz="3600"/>
              <a:t>    interaction methods</a:t>
            </a:r>
            <a:endParaRPr sz="3600" b="1"/>
          </a:p>
        </p:txBody>
      </p:sp>
      <p:sp>
        <p:nvSpPr>
          <p:cNvPr id="284" name="Shape 284"/>
          <p:cNvSpPr txBox="1">
            <a:spLocks noGrp="1"/>
          </p:cNvSpPr>
          <p:nvPr>
            <p:ph type="body" idx="1"/>
          </p:nvPr>
        </p:nvSpPr>
        <p:spPr>
          <a:xfrm>
            <a:off x="3317800" y="2896025"/>
            <a:ext cx="5192700" cy="17094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000"/>
              <a:t>Users can efficiently interact with the system using the input method of their choosing (i.e. mouse, keyboard, touch, etc.).</a:t>
            </a:r>
            <a:endParaRPr sz="2000"/>
          </a:p>
        </p:txBody>
      </p:sp>
      <p:sp>
        <p:nvSpPr>
          <p:cNvPr id="285" name="Shape 285"/>
          <p:cNvSpPr txBox="1"/>
          <p:nvPr/>
        </p:nvSpPr>
        <p:spPr>
          <a:xfrm>
            <a:off x="2749700" y="2743625"/>
            <a:ext cx="503400" cy="7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0">
                <a:solidFill>
                  <a:srgbClr val="FFFFFF"/>
                </a:solidFill>
              </a:rPr>
              <a:t>“</a:t>
            </a:r>
            <a:endParaRPr sz="10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Shape 290"/>
          <p:cNvSpPr txBox="1">
            <a:spLocks noGrp="1"/>
          </p:cNvSpPr>
          <p:nvPr>
            <p:ph type="body" idx="1"/>
          </p:nvPr>
        </p:nvSpPr>
        <p:spPr>
          <a:xfrm>
            <a:off x="628650" y="1152475"/>
            <a:ext cx="7886700" cy="34164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2400" b="1"/>
              <a:t>As a starting point…</a:t>
            </a:r>
            <a:endParaRPr sz="2400" b="1"/>
          </a:p>
          <a:p>
            <a:pPr marL="457200" lvl="0" indent="-381000" rtl="0">
              <a:spcBef>
                <a:spcPts val="24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Interactions are not designed to be mouse-specific</a:t>
            </a:r>
            <a:endParaRPr sz="2400"/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Functionalities are built to be keyboard compatible</a:t>
            </a:r>
            <a:endParaRPr sz="2400"/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Equivalent touch input methods are accounted for</a:t>
            </a:r>
            <a:endParaRPr sz="2400"/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Call to actions are labelled for voice recognition navigation</a:t>
            </a:r>
            <a:endParaRPr sz="2400"/>
          </a:p>
        </p:txBody>
      </p:sp>
      <p:sp>
        <p:nvSpPr>
          <p:cNvPr id="291" name="Shape 291"/>
          <p:cNvSpPr txBox="1">
            <a:spLocks noGrp="1"/>
          </p:cNvSpPr>
          <p:nvPr>
            <p:ph type="title"/>
          </p:nvPr>
        </p:nvSpPr>
        <p:spPr>
          <a:xfrm>
            <a:off x="628650" y="140677"/>
            <a:ext cx="7886700" cy="753600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0">
                <a:solidFill>
                  <a:schemeClr val="accent1"/>
                </a:solidFill>
              </a:rPr>
              <a:t>Account for multiple interaction methods</a:t>
            </a:r>
            <a:br>
              <a:rPr lang="en">
                <a:solidFill>
                  <a:schemeClr val="accent1"/>
                </a:solidFill>
              </a:rPr>
            </a:br>
            <a:r>
              <a:rPr lang="en">
                <a:solidFill>
                  <a:schemeClr val="accent1"/>
                </a:solidFill>
              </a:rPr>
              <a:t>What to look out for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" name="Shape 2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56277"/>
            <a:ext cx="8839200" cy="2872740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Shape 297"/>
          <p:cNvSpPr txBox="1">
            <a:spLocks noGrp="1"/>
          </p:cNvSpPr>
          <p:nvPr>
            <p:ph type="title"/>
          </p:nvPr>
        </p:nvSpPr>
        <p:spPr>
          <a:xfrm>
            <a:off x="628650" y="140677"/>
            <a:ext cx="7886700" cy="7536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Interactions are not designed </a:t>
            </a:r>
            <a:br>
              <a:rPr lang="en" sz="3200"/>
            </a:br>
            <a:r>
              <a:rPr lang="en" sz="3200"/>
              <a:t>to be mouse-specific</a:t>
            </a:r>
            <a:endParaRPr sz="320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 txBox="1">
            <a:spLocks noGrp="1"/>
          </p:cNvSpPr>
          <p:nvPr>
            <p:ph type="title"/>
          </p:nvPr>
        </p:nvSpPr>
        <p:spPr>
          <a:xfrm>
            <a:off x="2896025" y="1663300"/>
            <a:ext cx="5614800" cy="1390200"/>
          </a:xfrm>
          <a:prstGeom prst="rect">
            <a:avLst/>
          </a:prstGeom>
        </p:spPr>
        <p:txBody>
          <a:bodyPr spcFirstLastPara="1" wrap="square" lIns="68575" tIns="68575" rIns="68575" bIns="6857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9. Provide enough time and   </a:t>
            </a:r>
            <a:br>
              <a:rPr lang="en" sz="3600"/>
            </a:br>
            <a:r>
              <a:rPr lang="en" sz="3600"/>
              <a:t>    preserve information</a:t>
            </a:r>
            <a:endParaRPr sz="3600" b="1"/>
          </a:p>
        </p:txBody>
      </p:sp>
      <p:sp>
        <p:nvSpPr>
          <p:cNvPr id="303" name="Shape 303"/>
          <p:cNvSpPr txBox="1">
            <a:spLocks noGrp="1"/>
          </p:cNvSpPr>
          <p:nvPr>
            <p:ph type="body" idx="1"/>
          </p:nvPr>
        </p:nvSpPr>
        <p:spPr>
          <a:xfrm>
            <a:off x="3317800" y="2896025"/>
            <a:ext cx="5193000" cy="17094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000"/>
              <a:t>Users are given enough time to complete their tasks and do not lose information if their time (i.e. a session) runs out.</a:t>
            </a:r>
            <a:endParaRPr sz="2000"/>
          </a:p>
        </p:txBody>
      </p:sp>
      <p:sp>
        <p:nvSpPr>
          <p:cNvPr id="304" name="Shape 304"/>
          <p:cNvSpPr txBox="1"/>
          <p:nvPr/>
        </p:nvSpPr>
        <p:spPr>
          <a:xfrm>
            <a:off x="2749700" y="2743625"/>
            <a:ext cx="503400" cy="7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0">
                <a:solidFill>
                  <a:srgbClr val="FFFFFF"/>
                </a:solidFill>
              </a:rPr>
              <a:t>“</a:t>
            </a:r>
            <a:endParaRPr sz="10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>
            <a:spLocks noGrp="1"/>
          </p:cNvSpPr>
          <p:nvPr>
            <p:ph type="title"/>
          </p:nvPr>
        </p:nvSpPr>
        <p:spPr>
          <a:xfrm>
            <a:off x="628638" y="1501954"/>
            <a:ext cx="7886700" cy="2139600"/>
          </a:xfrm>
          <a:prstGeom prst="rect">
            <a:avLst/>
          </a:prstGeom>
        </p:spPr>
        <p:txBody>
          <a:bodyPr spcFirstLastPara="1" wrap="square" lIns="68575" tIns="68575" rIns="68575" bIns="68575" anchor="b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are heuristics, anyway?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 txBox="1">
            <a:spLocks noGrp="1"/>
          </p:cNvSpPr>
          <p:nvPr>
            <p:ph type="body" idx="1"/>
          </p:nvPr>
        </p:nvSpPr>
        <p:spPr>
          <a:xfrm>
            <a:off x="628650" y="1152475"/>
            <a:ext cx="7886700" cy="34164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2400" b="1"/>
              <a:t>As a starting point…</a:t>
            </a:r>
            <a:endParaRPr sz="2400" b="1"/>
          </a:p>
          <a:p>
            <a:pPr marL="457200" lvl="0" indent="-381000" rtl="0">
              <a:spcBef>
                <a:spcPts val="24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Ways to extend or turn off time limits are provided</a:t>
            </a:r>
            <a:endParaRPr sz="2400"/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Upcoming session timeouts are clearly identified</a:t>
            </a:r>
            <a:endParaRPr sz="2400"/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Data recovery after re-authentication is accounted for</a:t>
            </a:r>
            <a:endParaRPr sz="2400"/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Options to postpone or suppress interruptions are offered</a:t>
            </a:r>
            <a:endParaRPr sz="2400"/>
          </a:p>
        </p:txBody>
      </p:sp>
      <p:sp>
        <p:nvSpPr>
          <p:cNvPr id="310" name="Shape 310"/>
          <p:cNvSpPr txBox="1">
            <a:spLocks noGrp="1"/>
          </p:cNvSpPr>
          <p:nvPr>
            <p:ph type="title"/>
          </p:nvPr>
        </p:nvSpPr>
        <p:spPr>
          <a:xfrm>
            <a:off x="628650" y="140677"/>
            <a:ext cx="7886700" cy="753600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0">
                <a:solidFill>
                  <a:schemeClr val="accent1"/>
                </a:solidFill>
              </a:rPr>
              <a:t>Provide enough time and preserve information</a:t>
            </a:r>
            <a:br>
              <a:rPr lang="en" sz="1800" b="0">
                <a:solidFill>
                  <a:schemeClr val="accent1"/>
                </a:solidFill>
              </a:rPr>
            </a:br>
            <a:r>
              <a:rPr lang="en">
                <a:solidFill>
                  <a:schemeClr val="accent1"/>
                </a:solidFill>
              </a:rPr>
              <a:t>What to look out for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" name="Shape 3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4888" y="1070025"/>
            <a:ext cx="7574224" cy="3593026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Shape 316"/>
          <p:cNvSpPr txBox="1">
            <a:spLocks noGrp="1"/>
          </p:cNvSpPr>
          <p:nvPr>
            <p:ph type="title"/>
          </p:nvPr>
        </p:nvSpPr>
        <p:spPr>
          <a:xfrm>
            <a:off x="628650" y="140677"/>
            <a:ext cx="7886700" cy="7536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Ways to extend or turn off </a:t>
            </a:r>
            <a:br>
              <a:rPr lang="en" sz="3200"/>
            </a:br>
            <a:r>
              <a:rPr lang="en" sz="3200"/>
              <a:t>time limits are provided</a:t>
            </a:r>
            <a:endParaRPr sz="320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Shape 321"/>
          <p:cNvSpPr txBox="1">
            <a:spLocks noGrp="1"/>
          </p:cNvSpPr>
          <p:nvPr>
            <p:ph type="title"/>
          </p:nvPr>
        </p:nvSpPr>
        <p:spPr>
          <a:xfrm>
            <a:off x="2896025" y="1663300"/>
            <a:ext cx="5614800" cy="1390200"/>
          </a:xfrm>
          <a:prstGeom prst="rect">
            <a:avLst/>
          </a:prstGeom>
        </p:spPr>
        <p:txBody>
          <a:bodyPr spcFirstLastPara="1" wrap="square" lIns="68575" tIns="68575" rIns="68575" bIns="6857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10. Control of movement </a:t>
            </a:r>
            <a:br>
              <a:rPr lang="en" sz="3600"/>
            </a:br>
            <a:r>
              <a:rPr lang="en" sz="3600"/>
              <a:t>       and flashing</a:t>
            </a:r>
            <a:endParaRPr sz="3600" b="1"/>
          </a:p>
        </p:txBody>
      </p:sp>
      <p:sp>
        <p:nvSpPr>
          <p:cNvPr id="322" name="Shape 322"/>
          <p:cNvSpPr txBox="1">
            <a:spLocks noGrp="1"/>
          </p:cNvSpPr>
          <p:nvPr>
            <p:ph type="body" idx="1"/>
          </p:nvPr>
        </p:nvSpPr>
        <p:spPr>
          <a:xfrm>
            <a:off x="3623625" y="2896025"/>
            <a:ext cx="4887000" cy="17094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000"/>
              <a:t>Elements on the page that move, flash, or animate in other ways can be stopped, and do not distract or harm the users.</a:t>
            </a:r>
            <a:endParaRPr sz="2000"/>
          </a:p>
        </p:txBody>
      </p:sp>
      <p:sp>
        <p:nvSpPr>
          <p:cNvPr id="323" name="Shape 323"/>
          <p:cNvSpPr txBox="1"/>
          <p:nvPr/>
        </p:nvSpPr>
        <p:spPr>
          <a:xfrm>
            <a:off x="2978300" y="2743625"/>
            <a:ext cx="503400" cy="7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0">
                <a:solidFill>
                  <a:srgbClr val="FFFFFF"/>
                </a:solidFill>
              </a:rPr>
              <a:t>“</a:t>
            </a:r>
            <a:endParaRPr sz="10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Shape 328"/>
          <p:cNvSpPr txBox="1">
            <a:spLocks noGrp="1"/>
          </p:cNvSpPr>
          <p:nvPr>
            <p:ph type="body" idx="1"/>
          </p:nvPr>
        </p:nvSpPr>
        <p:spPr>
          <a:xfrm>
            <a:off x="628650" y="1152475"/>
            <a:ext cx="8070600" cy="34164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2400" b="1"/>
              <a:t>As a starting point…</a:t>
            </a:r>
            <a:endParaRPr sz="2400" b="1"/>
          </a:p>
          <a:p>
            <a:pPr marL="457200" lvl="0" indent="-381000" rtl="0">
              <a:spcBef>
                <a:spcPts val="24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Content does not flash more than three times per second</a:t>
            </a:r>
            <a:endParaRPr sz="2400"/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Content that moves can be stopped on demand</a:t>
            </a:r>
            <a:endParaRPr sz="2400"/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Video and audio files are not set on auto-play</a:t>
            </a:r>
            <a:endParaRPr sz="2400"/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The rate at which content is auto-updated can be controlled</a:t>
            </a:r>
            <a:endParaRPr sz="2400"/>
          </a:p>
        </p:txBody>
      </p:sp>
      <p:sp>
        <p:nvSpPr>
          <p:cNvPr id="329" name="Shape 329"/>
          <p:cNvSpPr txBox="1">
            <a:spLocks noGrp="1"/>
          </p:cNvSpPr>
          <p:nvPr>
            <p:ph type="title"/>
          </p:nvPr>
        </p:nvSpPr>
        <p:spPr>
          <a:xfrm>
            <a:off x="628650" y="140677"/>
            <a:ext cx="7886700" cy="753600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0">
                <a:solidFill>
                  <a:schemeClr val="accent1"/>
                </a:solidFill>
              </a:rPr>
              <a:t>Control of movement and flashing</a:t>
            </a:r>
            <a:endParaRPr sz="1800" b="0">
              <a:solidFill>
                <a:schemeClr val="accent1"/>
              </a:solidFill>
            </a:endParaRP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What to look out for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4" name="Shape 334"/>
          <p:cNvPicPr preferRelativeResize="0"/>
          <p:nvPr/>
        </p:nvPicPr>
        <p:blipFill rotWithShape="1">
          <a:blip r:embed="rId3">
            <a:alphaModFix/>
          </a:blip>
          <a:srcRect t="5185" b="5400"/>
          <a:stretch/>
        </p:blipFill>
        <p:spPr>
          <a:xfrm>
            <a:off x="152400" y="1232575"/>
            <a:ext cx="8839200" cy="3438275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Shape 335"/>
          <p:cNvSpPr txBox="1">
            <a:spLocks noGrp="1"/>
          </p:cNvSpPr>
          <p:nvPr>
            <p:ph type="title"/>
          </p:nvPr>
        </p:nvSpPr>
        <p:spPr>
          <a:xfrm>
            <a:off x="628650" y="140677"/>
            <a:ext cx="7886700" cy="7536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Video and audio files </a:t>
            </a:r>
            <a:br>
              <a:rPr lang="en" sz="3200"/>
            </a:br>
            <a:r>
              <a:rPr lang="en" sz="3200"/>
              <a:t>are not set on auto-play</a:t>
            </a:r>
            <a:endParaRPr sz="320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Shape 340"/>
          <p:cNvSpPr txBox="1">
            <a:spLocks noGrp="1"/>
          </p:cNvSpPr>
          <p:nvPr>
            <p:ph type="body" idx="1"/>
          </p:nvPr>
        </p:nvSpPr>
        <p:spPr>
          <a:xfrm>
            <a:off x="628650" y="1152475"/>
            <a:ext cx="4240500" cy="34164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The magic happens when you apply these heuristics with the the needs of various personas in mind.</a:t>
            </a:r>
            <a:endParaRPr/>
          </a:p>
          <a:p>
            <a:pPr marL="457200" lvl="0" indent="0" rtl="0">
              <a:lnSpc>
                <a:spcPct val="100000"/>
              </a:lnSpc>
              <a:spcBef>
                <a:spcPts val="6400"/>
              </a:spcBef>
              <a:spcAft>
                <a:spcPts val="0"/>
              </a:spcAft>
              <a:buNone/>
            </a:pPr>
            <a:r>
              <a:rPr lang="en" sz="2000" b="1"/>
              <a:t>Resource</a:t>
            </a:r>
            <a:r>
              <a:rPr lang="en" sz="2000"/>
              <a:t>	</a:t>
            </a:r>
            <a:br>
              <a:rPr lang="en" sz="2000"/>
            </a:br>
            <a:r>
              <a:rPr lang="en" sz="2000" u="sng">
                <a:solidFill>
                  <a:schemeClr val="hlink"/>
                </a:solidFill>
                <a:hlinkClick r:id="rId3"/>
              </a:rPr>
              <a:t>http://bit.ly/a11y-heuristics</a:t>
            </a:r>
            <a:r>
              <a:rPr lang="en" sz="2000"/>
              <a:t>  </a:t>
            </a:r>
            <a:endParaRPr sz="2000"/>
          </a:p>
        </p:txBody>
      </p:sp>
      <p:pic>
        <p:nvPicPr>
          <p:cNvPr id="341" name="Shape 341">
            <a:hlinkClick r:id="rId4"/>
          </p:cNvPr>
          <p:cNvPicPr preferRelativeResize="0"/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 rot="131731">
            <a:off x="5289208" y="-372549"/>
            <a:ext cx="4017508" cy="5209300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Shape 342"/>
          <p:cNvSpPr txBox="1">
            <a:spLocks noGrp="1"/>
          </p:cNvSpPr>
          <p:nvPr>
            <p:ph type="title"/>
          </p:nvPr>
        </p:nvSpPr>
        <p:spPr>
          <a:xfrm>
            <a:off x="628650" y="140677"/>
            <a:ext cx="7886700" cy="753600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Accessibility heuristics</a:t>
            </a:r>
            <a:endParaRPr/>
          </a:p>
        </p:txBody>
      </p:sp>
      <p:pic>
        <p:nvPicPr>
          <p:cNvPr id="343" name="Shape 3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8650" y="3075800"/>
            <a:ext cx="446900" cy="44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" name="Shape 3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650" y="0"/>
            <a:ext cx="9147599" cy="4719047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Shape 349"/>
          <p:cNvSpPr txBox="1">
            <a:spLocks noGrp="1"/>
          </p:cNvSpPr>
          <p:nvPr>
            <p:ph type="body" idx="1"/>
          </p:nvPr>
        </p:nvSpPr>
        <p:spPr>
          <a:xfrm>
            <a:off x="3579425" y="3223625"/>
            <a:ext cx="5344500" cy="1345200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rtl="0">
              <a:lnSpc>
                <a:spcPct val="10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highlight>
                  <a:srgbClr val="003349"/>
                </a:highlight>
              </a:rPr>
              <a:t> If you already do heuristic evaluations,</a:t>
            </a:r>
            <a:r>
              <a:rPr lang="en" sz="2400">
                <a:solidFill>
                  <a:srgbClr val="003349"/>
                </a:solidFill>
                <a:highlight>
                  <a:srgbClr val="003349"/>
                </a:highlight>
              </a:rPr>
              <a:t>.</a:t>
            </a:r>
            <a:r>
              <a:rPr lang="en" sz="2400">
                <a:solidFill>
                  <a:srgbClr val="FFFFFF"/>
                </a:solidFill>
                <a:highlight>
                  <a:srgbClr val="003349"/>
                </a:highlight>
              </a:rPr>
              <a:t> </a:t>
            </a:r>
            <a:br>
              <a:rPr lang="en" sz="2400">
                <a:solidFill>
                  <a:srgbClr val="FFFFFF"/>
                </a:solidFill>
                <a:highlight>
                  <a:srgbClr val="003349"/>
                </a:highlight>
              </a:rPr>
            </a:br>
            <a:r>
              <a:rPr lang="en" sz="2400">
                <a:solidFill>
                  <a:srgbClr val="FFFFFF"/>
                </a:solidFill>
                <a:highlight>
                  <a:srgbClr val="003349"/>
                </a:highlight>
              </a:rPr>
              <a:t> these accessibility heuristics can easily</a:t>
            </a:r>
            <a:r>
              <a:rPr lang="en" sz="2400">
                <a:solidFill>
                  <a:schemeClr val="accent2"/>
                </a:solidFill>
                <a:highlight>
                  <a:schemeClr val="accent2"/>
                </a:highlight>
              </a:rPr>
              <a:t>.</a:t>
            </a:r>
            <a:r>
              <a:rPr lang="en" sz="2400">
                <a:solidFill>
                  <a:srgbClr val="FFFFFF"/>
                </a:solidFill>
                <a:highlight>
                  <a:srgbClr val="003349"/>
                </a:highlight>
              </a:rPr>
              <a:t>  </a:t>
            </a:r>
            <a:br>
              <a:rPr lang="en" sz="2400">
                <a:solidFill>
                  <a:srgbClr val="FFFFFF"/>
                </a:solidFill>
                <a:highlight>
                  <a:srgbClr val="003349"/>
                </a:highlight>
              </a:rPr>
            </a:br>
            <a:r>
              <a:rPr lang="en" sz="2400">
                <a:solidFill>
                  <a:srgbClr val="FFFFFF"/>
                </a:solidFill>
                <a:highlight>
                  <a:srgbClr val="003349"/>
                </a:highlight>
              </a:rPr>
              <a:t> be added to the list you’re already using.</a:t>
            </a:r>
            <a:r>
              <a:rPr lang="en" sz="2400">
                <a:solidFill>
                  <a:srgbClr val="003349"/>
                </a:solidFill>
                <a:highlight>
                  <a:srgbClr val="003349"/>
                </a:highlight>
              </a:rPr>
              <a:t>.</a:t>
            </a:r>
            <a:endParaRPr sz="2400">
              <a:solidFill>
                <a:srgbClr val="003349"/>
              </a:solidFill>
              <a:highlight>
                <a:srgbClr val="003349"/>
              </a:highlight>
            </a:endParaRPr>
          </a:p>
        </p:txBody>
      </p:sp>
      <p:cxnSp>
        <p:nvCxnSpPr>
          <p:cNvPr id="350" name="Shape 350"/>
          <p:cNvCxnSpPr/>
          <p:nvPr/>
        </p:nvCxnSpPr>
        <p:spPr>
          <a:xfrm rot="10800000" flipH="1">
            <a:off x="-1654" y="4719050"/>
            <a:ext cx="9147600" cy="108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1" name="Shape 351"/>
          <p:cNvSpPr txBox="1">
            <a:spLocks noGrp="1"/>
          </p:cNvSpPr>
          <p:nvPr>
            <p:ph type="title"/>
          </p:nvPr>
        </p:nvSpPr>
        <p:spPr>
          <a:xfrm>
            <a:off x="3579425" y="2502875"/>
            <a:ext cx="5271000" cy="753600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highlight>
                  <a:srgbClr val="003349"/>
                </a:highlight>
              </a:rPr>
              <a:t> So, what do you say?</a:t>
            </a:r>
            <a:r>
              <a:rPr lang="en" sz="3000">
                <a:solidFill>
                  <a:srgbClr val="003349"/>
                </a:solidFill>
                <a:highlight>
                  <a:srgbClr val="003349"/>
                </a:highlight>
              </a:rPr>
              <a:t>.</a:t>
            </a:r>
            <a:endParaRPr sz="3000">
              <a:solidFill>
                <a:srgbClr val="003349"/>
              </a:solidFill>
              <a:highlight>
                <a:srgbClr val="003349"/>
              </a:highlight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Shape 356"/>
          <p:cNvSpPr txBox="1">
            <a:spLocks noGrp="1"/>
          </p:cNvSpPr>
          <p:nvPr>
            <p:ph type="title"/>
          </p:nvPr>
        </p:nvSpPr>
        <p:spPr>
          <a:xfrm>
            <a:off x="1448400" y="1970400"/>
            <a:ext cx="6247200" cy="1202700"/>
          </a:xfrm>
          <a:prstGeom prst="rect">
            <a:avLst/>
          </a:prstGeom>
        </p:spPr>
        <p:txBody>
          <a:bodyPr spcFirstLastPara="1" wrap="square" lIns="68575" tIns="68575" rIns="68575" bIns="6857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Any questions?</a:t>
            </a:r>
            <a:endParaRPr sz="480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Shape 361"/>
          <p:cNvSpPr txBox="1">
            <a:spLocks noGrp="1"/>
          </p:cNvSpPr>
          <p:nvPr>
            <p:ph type="title"/>
          </p:nvPr>
        </p:nvSpPr>
        <p:spPr>
          <a:xfrm>
            <a:off x="628650" y="140677"/>
            <a:ext cx="7886700" cy="753600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Upcoming live UX webinar (April 10th)</a:t>
            </a:r>
            <a:endParaRPr/>
          </a:p>
        </p:txBody>
      </p:sp>
      <p:sp>
        <p:nvSpPr>
          <p:cNvPr id="362" name="Shape 362"/>
          <p:cNvSpPr txBox="1">
            <a:spLocks noGrp="1"/>
          </p:cNvSpPr>
          <p:nvPr>
            <p:ph type="body" idx="2"/>
          </p:nvPr>
        </p:nvSpPr>
        <p:spPr>
          <a:xfrm>
            <a:off x="5274350" y="1078625"/>
            <a:ext cx="3472500" cy="35496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Join us for the next part of our live UX and inclusive design webinar series!</a:t>
            </a:r>
            <a:endParaRPr/>
          </a:p>
          <a:p>
            <a:pPr marL="0" lvl="0" indent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  <a:p>
            <a:pPr marL="0" lvl="0" indent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hlinkClick r:id="rId3"/>
              </a:rPr>
              <a:t>https://accessibility.deque.com/live-webinar-accessibility-heuristics</a:t>
            </a:r>
            <a:r>
              <a:rPr lang="en" sz="1800"/>
              <a:t> </a:t>
            </a:r>
            <a:endParaRPr sz="1800"/>
          </a:p>
        </p:txBody>
      </p:sp>
      <p:pic>
        <p:nvPicPr>
          <p:cNvPr id="363" name="Shape 363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r="34503" b="4933"/>
          <a:stretch/>
        </p:blipFill>
        <p:spPr>
          <a:xfrm>
            <a:off x="628650" y="894275"/>
            <a:ext cx="4514850" cy="3549601"/>
          </a:xfrm>
          <a:prstGeom prst="rect">
            <a:avLst/>
          </a:prstGeom>
          <a:noFill/>
          <a:ln w="9525" cap="flat" cmpd="sng">
            <a:solidFill>
              <a:srgbClr val="003349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364" name="Shape 364"/>
          <p:cNvCxnSpPr/>
          <p:nvPr/>
        </p:nvCxnSpPr>
        <p:spPr>
          <a:xfrm rot="10800000" flipH="1">
            <a:off x="-1654" y="4719050"/>
            <a:ext cx="9147600" cy="108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9" name="Shape 3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8850" y="3999712"/>
            <a:ext cx="1899750" cy="646676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Shape 370"/>
          <p:cNvSpPr txBox="1"/>
          <p:nvPr/>
        </p:nvSpPr>
        <p:spPr>
          <a:xfrm>
            <a:off x="3343800" y="3633050"/>
            <a:ext cx="5326200" cy="107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Sign up to receive presentation slides at:</a:t>
            </a:r>
            <a:endParaRPr sz="20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u="sng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http://www.deque.com/csun18</a:t>
            </a:r>
            <a:r>
              <a:rPr lang="en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1" name="Shape 371"/>
          <p:cNvSpPr txBox="1">
            <a:spLocks noGrp="1"/>
          </p:cNvSpPr>
          <p:nvPr>
            <p:ph type="title"/>
          </p:nvPr>
        </p:nvSpPr>
        <p:spPr>
          <a:xfrm>
            <a:off x="2748600" y="1527300"/>
            <a:ext cx="6247200" cy="1202700"/>
          </a:xfrm>
          <a:prstGeom prst="rect">
            <a:avLst/>
          </a:prstGeom>
        </p:spPr>
        <p:txBody>
          <a:bodyPr spcFirstLastPara="1" wrap="square" lIns="68575" tIns="68575" rIns="68575" bIns="6857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Thanks!</a:t>
            </a:r>
            <a:endParaRPr sz="48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>
            <a:spLocks noGrp="1"/>
          </p:cNvSpPr>
          <p:nvPr>
            <p:ph type="title" idx="4294967295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Definition of usability heuristics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80" name="Shape 80"/>
          <p:cNvSpPr txBox="1">
            <a:spLocks noGrp="1"/>
          </p:cNvSpPr>
          <p:nvPr>
            <p:ph type="body" idx="1"/>
          </p:nvPr>
        </p:nvSpPr>
        <p:spPr>
          <a:xfrm>
            <a:off x="628650" y="1293450"/>
            <a:ext cx="5052600" cy="32256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/>
              <a:t>Simple, efficient rules of thumb which designers use to make decisions </a:t>
            </a:r>
            <a:r>
              <a:rPr lang="en" sz="3000" b="1"/>
              <a:t>about whether a user interface is usable.</a:t>
            </a:r>
            <a:endParaRPr sz="3000" b="1"/>
          </a:p>
        </p:txBody>
      </p:sp>
      <p:pic>
        <p:nvPicPr>
          <p:cNvPr id="81" name="Shape 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77300" y="0"/>
            <a:ext cx="3166697" cy="4728347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Shape 82"/>
          <p:cNvSpPr txBox="1">
            <a:spLocks noGrp="1"/>
          </p:cNvSpPr>
          <p:nvPr>
            <p:ph type="title"/>
          </p:nvPr>
        </p:nvSpPr>
        <p:spPr>
          <a:xfrm>
            <a:off x="628650" y="445027"/>
            <a:ext cx="7886700" cy="753600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UX heuristics: definition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>
            <a:spLocks noGrp="1"/>
          </p:cNvSpPr>
          <p:nvPr>
            <p:ph type="body" idx="1"/>
          </p:nvPr>
        </p:nvSpPr>
        <p:spPr>
          <a:xfrm>
            <a:off x="628650" y="1152475"/>
            <a:ext cx="4240500" cy="34164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2600"/>
              <a:t>10 general principles for interaction design, set out by Jakob Nielsen in 1995.</a:t>
            </a:r>
            <a:endParaRPr sz="2600"/>
          </a:p>
          <a:p>
            <a:pPr marL="457200" lvl="0" indent="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/>
              <a:t>Resource</a:t>
            </a:r>
            <a:r>
              <a:rPr lang="en" sz="1800"/>
              <a:t>	</a:t>
            </a:r>
            <a:r>
              <a:rPr lang="en" sz="1800" u="sng">
                <a:solidFill>
                  <a:schemeClr val="hlink"/>
                </a:solidFill>
                <a:hlinkClick r:id="rId3"/>
              </a:rPr>
              <a:t>https://www.nngroup.com/articles/ten-usability-heuristics/</a:t>
            </a:r>
            <a:r>
              <a:rPr lang="en" sz="1800"/>
              <a:t> </a:t>
            </a:r>
            <a:endParaRPr sz="1800"/>
          </a:p>
        </p:txBody>
      </p:sp>
      <p:pic>
        <p:nvPicPr>
          <p:cNvPr id="88" name="Shape 88">
            <a:hlinkClick r:id="rId4"/>
          </p:cNvPr>
          <p:cNvPicPr preferRelativeResize="0"/>
          <p:nvPr/>
        </p:nvPicPr>
        <p:blipFill rotWithShape="1">
          <a:blip r:embed="rId5">
            <a:alphaModFix amt="50000"/>
          </a:blip>
          <a:srcRect l="597" t="-3941" r="1411" b="12282"/>
          <a:stretch/>
        </p:blipFill>
        <p:spPr>
          <a:xfrm rot="131731">
            <a:off x="5247007" y="-280972"/>
            <a:ext cx="4017509" cy="4774647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Shape 89"/>
          <p:cNvSpPr txBox="1">
            <a:spLocks noGrp="1"/>
          </p:cNvSpPr>
          <p:nvPr>
            <p:ph type="title"/>
          </p:nvPr>
        </p:nvSpPr>
        <p:spPr>
          <a:xfrm>
            <a:off x="628650" y="398877"/>
            <a:ext cx="7886700" cy="753600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Nielsen’s 10 Heuristics</a:t>
            </a:r>
            <a:endParaRPr/>
          </a:p>
        </p:txBody>
      </p:sp>
      <p:pic>
        <p:nvPicPr>
          <p:cNvPr id="90" name="Shape 9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8650" y="2906475"/>
            <a:ext cx="446900" cy="44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3652225" y="879250"/>
            <a:ext cx="4757400" cy="28203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457200" lvl="0" indent="-3937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600"/>
              <a:buAutoNum type="arabicPeriod"/>
            </a:pPr>
            <a:r>
              <a:rPr lang="en" sz="2600"/>
              <a:t>Scope</a:t>
            </a:r>
            <a:endParaRPr sz="2600"/>
          </a:p>
          <a:p>
            <a:pPr marL="457200" lvl="0" indent="-3937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AutoNum type="arabicPeriod"/>
            </a:pPr>
            <a:r>
              <a:rPr lang="en" sz="2600"/>
              <a:t>Choose evaluators</a:t>
            </a:r>
            <a:endParaRPr sz="2600"/>
          </a:p>
          <a:p>
            <a:pPr marL="457200" lvl="0" indent="-3937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AutoNum type="arabicPeriod"/>
            </a:pPr>
            <a:r>
              <a:rPr lang="en" sz="2600"/>
              <a:t>Define ranking scale</a:t>
            </a:r>
            <a:endParaRPr sz="2600"/>
          </a:p>
          <a:p>
            <a:pPr marL="457200" lvl="0" indent="-3937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AutoNum type="arabicPeriod"/>
            </a:pPr>
            <a:r>
              <a:rPr lang="en" sz="2600"/>
              <a:t>Evaluate</a:t>
            </a:r>
            <a:endParaRPr sz="2600"/>
          </a:p>
          <a:p>
            <a:pPr marL="457200" lvl="0" indent="-3937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AutoNum type="arabicPeriod"/>
            </a:pPr>
            <a:r>
              <a:rPr lang="en" sz="2600"/>
              <a:t>Debrief and prioritize</a:t>
            </a:r>
            <a:endParaRPr sz="2600"/>
          </a:p>
          <a:p>
            <a:pPr marL="457200" lvl="0" indent="-3937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AutoNum type="arabicPeriod"/>
            </a:pPr>
            <a:r>
              <a:rPr lang="en" sz="2600"/>
              <a:t>Report</a:t>
            </a:r>
            <a:endParaRPr sz="2600"/>
          </a:p>
        </p:txBody>
      </p:sp>
      <p:sp>
        <p:nvSpPr>
          <p:cNvPr id="96" name="Shape 96"/>
          <p:cNvSpPr txBox="1"/>
          <p:nvPr/>
        </p:nvSpPr>
        <p:spPr>
          <a:xfrm>
            <a:off x="3377725" y="4054900"/>
            <a:ext cx="5676600" cy="5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45720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/>
              <a:t>  Resource</a:t>
            </a:r>
            <a:br>
              <a:rPr lang="en"/>
            </a:br>
            <a:r>
              <a:rPr lang="en"/>
              <a:t>	  </a:t>
            </a:r>
            <a:r>
              <a:rPr lang="en" sz="1200" u="sng">
                <a:solidFill>
                  <a:schemeClr val="hlink"/>
                </a:solidFill>
                <a:hlinkClick r:id="rId3"/>
              </a:rPr>
              <a:t>https://www.nngroup.com/articles/how-to-conduct-a-heuristic-evaluation/</a:t>
            </a:r>
            <a:r>
              <a:rPr lang="en" sz="1200"/>
              <a:t> </a:t>
            </a:r>
            <a:endParaRPr sz="1200"/>
          </a:p>
        </p:txBody>
      </p:sp>
      <p:pic>
        <p:nvPicPr>
          <p:cNvPr id="97" name="Shape 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-3838"/>
            <a:ext cx="3154503" cy="4732246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Shape 98"/>
          <p:cNvSpPr txBox="1">
            <a:spLocks noGrp="1"/>
          </p:cNvSpPr>
          <p:nvPr>
            <p:ph type="title"/>
          </p:nvPr>
        </p:nvSpPr>
        <p:spPr>
          <a:xfrm>
            <a:off x="3453800" y="140675"/>
            <a:ext cx="5596500" cy="753600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heuristic evaluation</a:t>
            </a:r>
            <a:endParaRPr/>
          </a:p>
        </p:txBody>
      </p:sp>
      <p:pic>
        <p:nvPicPr>
          <p:cNvPr id="99" name="Shape 9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99825" y="4087200"/>
            <a:ext cx="446900" cy="44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>
            <a:spLocks noGrp="1"/>
          </p:cNvSpPr>
          <p:nvPr>
            <p:ph type="body" idx="1"/>
          </p:nvPr>
        </p:nvSpPr>
        <p:spPr>
          <a:xfrm>
            <a:off x="2991100" y="1416450"/>
            <a:ext cx="3988800" cy="26154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457200" lvl="0" indent="-419100" rtl="0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SzPts val="3000"/>
              <a:buChar char="★"/>
            </a:pPr>
            <a:r>
              <a:rPr lang="en" sz="3000"/>
              <a:t>Simple</a:t>
            </a:r>
            <a:endParaRPr sz="3000"/>
          </a:p>
          <a:p>
            <a:pPr marL="457200" lvl="0" indent="-4191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3000"/>
              <a:buChar char="★"/>
            </a:pPr>
            <a:r>
              <a:rPr lang="en" sz="3000"/>
              <a:t>Easy to learn</a:t>
            </a:r>
            <a:endParaRPr sz="3000"/>
          </a:p>
          <a:p>
            <a:pPr marL="457200" lvl="0" indent="-4191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3000"/>
              <a:buChar char="★"/>
            </a:pPr>
            <a:r>
              <a:rPr lang="en" sz="3000"/>
              <a:t>Low overhead</a:t>
            </a:r>
            <a:endParaRPr sz="3000"/>
          </a:p>
          <a:p>
            <a:pPr marL="457200" lvl="0" indent="-4191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3000"/>
              <a:buChar char="★"/>
            </a:pPr>
            <a:r>
              <a:rPr lang="en" sz="3000"/>
              <a:t>New viewpoint</a:t>
            </a:r>
            <a:endParaRPr sz="3000"/>
          </a:p>
        </p:txBody>
      </p:sp>
      <p:sp>
        <p:nvSpPr>
          <p:cNvPr id="105" name="Shape 105"/>
          <p:cNvSpPr txBox="1">
            <a:spLocks noGrp="1"/>
          </p:cNvSpPr>
          <p:nvPr>
            <p:ph type="title"/>
          </p:nvPr>
        </p:nvSpPr>
        <p:spPr>
          <a:xfrm>
            <a:off x="628650" y="510452"/>
            <a:ext cx="7886700" cy="753600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heuristic evaluations work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623888" y="1434704"/>
            <a:ext cx="7886700" cy="2139600"/>
          </a:xfrm>
          <a:prstGeom prst="rect">
            <a:avLst/>
          </a:prstGeom>
        </p:spPr>
        <p:txBody>
          <a:bodyPr spcFirstLastPara="1" wrap="square" lIns="68575" tIns="68575" rIns="68575" bIns="68575" anchor="b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Enter accessibility heuristics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Deque Theme">
  <a:themeElements>
    <a:clrScheme name="DequeThemeColors">
      <a:dk1>
        <a:srgbClr val="000000"/>
      </a:dk1>
      <a:lt1>
        <a:srgbClr val="FFFFFF"/>
      </a:lt1>
      <a:dk2>
        <a:srgbClr val="4B4F54"/>
      </a:dk2>
      <a:lt2>
        <a:srgbClr val="E7E6E6"/>
      </a:lt2>
      <a:accent1>
        <a:srgbClr val="0077C8"/>
      </a:accent1>
      <a:accent2>
        <a:srgbClr val="003349"/>
      </a:accent2>
      <a:accent3>
        <a:srgbClr val="E03C31"/>
      </a:accent3>
      <a:accent4>
        <a:srgbClr val="8EDD65"/>
      </a:accent4>
      <a:accent5>
        <a:srgbClr val="D0CECE"/>
      </a:accent5>
      <a:accent6>
        <a:srgbClr val="8EAADB"/>
      </a:accent6>
      <a:hlink>
        <a:srgbClr val="0070C0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87</TotalTime>
  <Words>1067</Words>
  <Application>Microsoft Macintosh PowerPoint</Application>
  <PresentationFormat>On-screen Show (16:9)</PresentationFormat>
  <Paragraphs>157</Paragraphs>
  <Slides>49</Slides>
  <Notes>49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2" baseType="lpstr">
      <vt:lpstr>Arial</vt:lpstr>
      <vt:lpstr>Calibri</vt:lpstr>
      <vt:lpstr>Deque Theme</vt:lpstr>
      <vt:lpstr>Accessibility Heuristics</vt:lpstr>
      <vt:lpstr>PowerPoint Presentation</vt:lpstr>
      <vt:lpstr>Accessibility Heuristics</vt:lpstr>
      <vt:lpstr>What are heuristics, anyway?</vt:lpstr>
      <vt:lpstr>Definition of usability heuristics</vt:lpstr>
      <vt:lpstr>Nielsen’s 10 Heuristics</vt:lpstr>
      <vt:lpstr>The heuristic evaluation</vt:lpstr>
      <vt:lpstr>Why heuristic evaluations work</vt:lpstr>
      <vt:lpstr>Enter accessibility heuristics</vt:lpstr>
      <vt:lpstr> What are a11y heuristics?.</vt:lpstr>
      <vt:lpstr>Who are accessibility heuristics for?</vt:lpstr>
      <vt:lpstr> Why? Because WCAG is hard!</vt:lpstr>
      <vt:lpstr>Accessibility heuristics</vt:lpstr>
      <vt:lpstr>PowerPoint Presentation</vt:lpstr>
      <vt:lpstr>1. Navigation and wayfinding</vt:lpstr>
      <vt:lpstr>Navigation and wayfinding What to look out for</vt:lpstr>
      <vt:lpstr>Interactive elements have  clear and visible focus states</vt:lpstr>
      <vt:lpstr>2. Structure and semantics      of pages</vt:lpstr>
      <vt:lpstr>Structure and semantics of pages What to look out for</vt:lpstr>
      <vt:lpstr>Hierarchical headings are  used to organize content</vt:lpstr>
      <vt:lpstr>3. Color contrast and      legibility</vt:lpstr>
      <vt:lpstr>Color contrast and legibility What to look out for</vt:lpstr>
      <vt:lpstr>Text has sufficient contrast  against its background</vt:lpstr>
      <vt:lpstr>4. Language and readability</vt:lpstr>
      <vt:lpstr>Language and readability What to look out for</vt:lpstr>
      <vt:lpstr>Sufficient padding and leading  makes text easier to read</vt:lpstr>
      <vt:lpstr>5. Error prevention and      error states</vt:lpstr>
      <vt:lpstr>Error prevention and error states What to look out for</vt:lpstr>
      <vt:lpstr>Form inputs have persistent and meaningful labels</vt:lpstr>
      <vt:lpstr>6. Predictability and      consistency</vt:lpstr>
      <vt:lpstr>Predictability and consistency What to look out for</vt:lpstr>
      <vt:lpstr>Repeated navigation patterns  are consistently presented</vt:lpstr>
      <vt:lpstr>7. Alternatives for visual and      auditory content</vt:lpstr>
      <vt:lpstr>Alternatives for visual and auditory content What to look out for</vt:lpstr>
      <vt:lpstr>Meaningful alt text is provided  for informative images</vt:lpstr>
      <vt:lpstr>8. Account for multiple      interaction methods</vt:lpstr>
      <vt:lpstr>Account for multiple interaction methods What to look out for</vt:lpstr>
      <vt:lpstr>Interactions are not designed  to be mouse-specific</vt:lpstr>
      <vt:lpstr>9. Provide enough time and        preserve information</vt:lpstr>
      <vt:lpstr>Provide enough time and preserve information What to look out for</vt:lpstr>
      <vt:lpstr>Ways to extend or turn off  time limits are provided</vt:lpstr>
      <vt:lpstr>10. Control of movement         and flashing</vt:lpstr>
      <vt:lpstr>Control of movement and flashing What to look out for</vt:lpstr>
      <vt:lpstr>Video and audio files  are not set on auto-play</vt:lpstr>
      <vt:lpstr>Accessibility heuristics</vt:lpstr>
      <vt:lpstr> So, what do you say?.</vt:lpstr>
      <vt:lpstr>Any questions?</vt:lpstr>
      <vt:lpstr>Upcoming live UX webinar (April 10th)</vt:lpstr>
      <vt:lpstr>Thanks!</vt:lpstr>
    </vt:vector>
  </TitlesOfParts>
  <LinksUpToDate>false</LinksUpToDate>
  <SharedDoc>false</SharedDoc>
  <HyperlinksChanged>false</HyperlinksChanged>
  <AppVersion>16.0010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Accessibility Heuristics</dc:title>
  <cp:lastModifiedBy>Caitlin Cashin</cp:lastModifiedBy>
  <cp:revision>2</cp:revision>
  <dcterms:modified xsi:type="dcterms:W3CDTF">2018-03-27T17:28:28Z</dcterms:modified>
</cp:coreProperties>
</file>